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686" r:id="rId3"/>
    <p:sldMasterId id="2147483692" r:id="rId4"/>
    <p:sldMasterId id="2147483698" r:id="rId5"/>
    <p:sldMasterId id="2147483704" r:id="rId6"/>
  </p:sldMasterIdLst>
  <p:notesMasterIdLst>
    <p:notesMasterId r:id="rId66"/>
  </p:notesMasterIdLst>
  <p:sldIdLst>
    <p:sldId id="319" r:id="rId7"/>
    <p:sldId id="274" r:id="rId8"/>
    <p:sldId id="482" r:id="rId9"/>
    <p:sldId id="287" r:id="rId10"/>
    <p:sldId id="293" r:id="rId11"/>
    <p:sldId id="292" r:id="rId12"/>
    <p:sldId id="288" r:id="rId13"/>
    <p:sldId id="289" r:id="rId14"/>
    <p:sldId id="290" r:id="rId15"/>
    <p:sldId id="291" r:id="rId16"/>
    <p:sldId id="303" r:id="rId17"/>
    <p:sldId id="304" r:id="rId18"/>
    <p:sldId id="305" r:id="rId19"/>
    <p:sldId id="358" r:id="rId20"/>
    <p:sldId id="359" r:id="rId21"/>
    <p:sldId id="360" r:id="rId22"/>
    <p:sldId id="471" r:id="rId23"/>
    <p:sldId id="472" r:id="rId24"/>
    <p:sldId id="473" r:id="rId25"/>
    <p:sldId id="361" r:id="rId26"/>
    <p:sldId id="470" r:id="rId27"/>
    <p:sldId id="469" r:id="rId28"/>
    <p:sldId id="474" r:id="rId29"/>
    <p:sldId id="476" r:id="rId30"/>
    <p:sldId id="362" r:id="rId31"/>
    <p:sldId id="480" r:id="rId32"/>
    <p:sldId id="325" r:id="rId33"/>
    <p:sldId id="392" r:id="rId34"/>
    <p:sldId id="393" r:id="rId35"/>
    <p:sldId id="394" r:id="rId36"/>
    <p:sldId id="306" r:id="rId37"/>
    <p:sldId id="307" r:id="rId38"/>
    <p:sldId id="477" r:id="rId39"/>
    <p:sldId id="308" r:id="rId40"/>
    <p:sldId id="450" r:id="rId41"/>
    <p:sldId id="451" r:id="rId42"/>
    <p:sldId id="452" r:id="rId43"/>
    <p:sldId id="329" r:id="rId44"/>
    <p:sldId id="449" r:id="rId45"/>
    <p:sldId id="478" r:id="rId46"/>
    <p:sldId id="479" r:id="rId47"/>
    <p:sldId id="481" r:id="rId48"/>
    <p:sldId id="295" r:id="rId49"/>
    <p:sldId id="466" r:id="rId50"/>
    <p:sldId id="467" r:id="rId51"/>
    <p:sldId id="462" r:id="rId52"/>
    <p:sldId id="463" r:id="rId53"/>
    <p:sldId id="464" r:id="rId54"/>
    <p:sldId id="465" r:id="rId55"/>
    <p:sldId id="454" r:id="rId56"/>
    <p:sldId id="468" r:id="rId57"/>
    <p:sldId id="455" r:id="rId58"/>
    <p:sldId id="456" r:id="rId59"/>
    <p:sldId id="457" r:id="rId60"/>
    <p:sldId id="458" r:id="rId61"/>
    <p:sldId id="459" r:id="rId62"/>
    <p:sldId id="460" r:id="rId63"/>
    <p:sldId id="461" r:id="rId64"/>
    <p:sldId id="424" r:id="rId65"/>
  </p:sldIdLst>
  <p:sldSz cx="9145588" cy="702151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2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ngJoon Kim " initials="a" lastIdx="1" clrIdx="0">
    <p:extLst>
      <p:ext uri="{19B8F6BF-5375-455C-9EA6-DF929625EA0E}">
        <p15:presenceInfo xmlns:p15="http://schemas.microsoft.com/office/powerpoint/2012/main" userId="SeongJoon Kim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0000FF"/>
    <a:srgbClr val="000000"/>
    <a:srgbClr val="080808"/>
    <a:srgbClr val="1C1C1C"/>
    <a:srgbClr val="333333"/>
    <a:srgbClr val="5F5F5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5652" autoAdjust="0"/>
  </p:normalViewPr>
  <p:slideViewPr>
    <p:cSldViewPr>
      <p:cViewPr varScale="1">
        <p:scale>
          <a:sx n="85" d="100"/>
          <a:sy n="85" d="100"/>
        </p:scale>
        <p:origin x="1507" y="72"/>
      </p:cViewPr>
      <p:guideLst>
        <p:guide orient="horz" pos="2212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F3E7D5-C94C-4429-A946-7AAA915FFD26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8D72ECC-C955-477D-90F9-1009A252DB64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bg1"/>
              </a:solidFill>
            </a:rPr>
            <a:t>경도인지장애</a:t>
          </a:r>
          <a:endParaRPr lang="en-US" altLang="ko-KR" b="1" dirty="0" smtClean="0">
            <a:solidFill>
              <a:schemeClr val="bg1"/>
            </a:solidFill>
          </a:endParaRPr>
        </a:p>
        <a:p>
          <a:pPr latinLnBrk="1"/>
          <a:r>
            <a:rPr lang="ko-KR" altLang="en-US" b="1" dirty="0" smtClean="0">
              <a:solidFill>
                <a:schemeClr val="bg1"/>
              </a:solidFill>
            </a:rPr>
            <a:t>치료 옵션</a:t>
          </a:r>
          <a:endParaRPr lang="ko-KR" altLang="en-US" b="1" dirty="0">
            <a:solidFill>
              <a:schemeClr val="bg1"/>
            </a:solidFill>
          </a:endParaRPr>
        </a:p>
      </dgm:t>
    </dgm:pt>
    <dgm:pt modelId="{43C89E43-9CBA-49FC-BA09-5E9DC1017BF4}" type="parTrans" cxnId="{1C1E507B-FD1B-4560-95ED-836C043F52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7CEDBA5B-027F-4D5C-A2F3-916FF6391097}" type="sibTrans" cxnId="{1C1E507B-FD1B-4560-95ED-836C043F52F8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C1BFDBAC-9AD9-4626-9FEE-664E224B8654}">
      <dgm:prSet phldrT="[텍스트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l" latinLnBrk="1"/>
          <a:r>
            <a:rPr lang="ko-KR" altLang="en-US" sz="1600" b="1" dirty="0" smtClean="0">
              <a:solidFill>
                <a:schemeClr val="tx1"/>
              </a:solidFill>
            </a:rPr>
            <a:t>             </a:t>
          </a:r>
          <a:endParaRPr lang="en-US" altLang="ko-KR" sz="1600" b="1" dirty="0" smtClean="0">
            <a:solidFill>
              <a:schemeClr val="tx1"/>
            </a:solidFill>
          </a:endParaRPr>
        </a:p>
        <a:p>
          <a:pPr algn="l" latinLnBrk="1"/>
          <a:r>
            <a:rPr lang="en-US" altLang="ko-KR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          </a:t>
          </a:r>
          <a:r>
            <a:rPr lang="ko-KR" altLang="en-US" sz="1600" b="1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인지중재</a:t>
          </a:r>
          <a:endParaRPr lang="en-US" altLang="ko-KR" sz="16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l" latinLnBrk="1"/>
          <a:r>
            <a:rPr lang="ko-KR" altLang="en-US" sz="1400" b="1" dirty="0" smtClean="0">
              <a:solidFill>
                <a:schemeClr val="tx1"/>
              </a:solidFill>
            </a:rPr>
            <a:t> 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훈련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재활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/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자극</a:t>
          </a:r>
          <a:endParaRPr lang="ko-KR" altLang="en-US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A85E9D61-59CC-4197-9D57-DE8A36C1857A}" type="parTrans" cxnId="{D884B41E-A28F-4CE7-8610-AF8F771E1D7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5C89226A-2A57-4C2C-B5E9-98BD7A2B4B92}" type="sibTrans" cxnId="{D884B41E-A28F-4CE7-8610-AF8F771E1D7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031D9472-82D1-445E-895C-B84540A39D56}">
      <dgm:prSet phldrT="[텍스트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 latinLnBrk="1"/>
          <a:r>
            <a:rPr lang="ko-KR" altLang="en-US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약물치료</a:t>
          </a:r>
          <a:endParaRPr lang="en-US" altLang="ko-KR" sz="10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l" latinLnBrk="1"/>
          <a:r>
            <a:rPr lang="ko-KR" altLang="en-US" sz="1400" b="1" dirty="0" smtClean="0">
              <a:solidFill>
                <a:schemeClr val="tx1"/>
              </a:solidFill>
            </a:rPr>
            <a:t>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ㆍ뇌기능개선제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(CA,ALC,OXI..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등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)</a:t>
          </a:r>
        </a:p>
        <a:p>
          <a:pPr algn="l" latinLnBrk="1"/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ㆍ말초혈관확장제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</dgm:t>
    </dgm:pt>
    <dgm:pt modelId="{EC4754E6-F3A8-43E7-9800-C740B8B2CEC6}" type="parTrans" cxnId="{F520F60E-1455-4D73-BD9C-8DC71C4FBB4E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EEE9F191-D9A4-4C77-B056-0DCC9A79F53D}" type="sibTrans" cxnId="{F520F60E-1455-4D73-BD9C-8DC71C4FBB4E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8F3DF315-528D-43E6-9109-4E01045C6902}">
      <dgm:prSet phldrT="[텍스트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pPr algn="l" latinLnBrk="1">
            <a:lnSpc>
              <a:spcPct val="90000"/>
            </a:lnSpc>
          </a:pPr>
          <a:r>
            <a:rPr lang="ko-KR" altLang="en-US" sz="1600" b="1" dirty="0" smtClean="0">
              <a:solidFill>
                <a:schemeClr val="tx1"/>
              </a:solidFill>
            </a:rPr>
            <a:t>                </a:t>
          </a:r>
          <a:r>
            <a:rPr lang="ko-KR" altLang="en-US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운동</a:t>
          </a:r>
          <a:endParaRPr lang="en-US" altLang="ko-KR" sz="16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l" latinLnBrk="1">
            <a:lnSpc>
              <a:spcPct val="50000"/>
            </a:lnSpc>
          </a:pPr>
          <a:r>
            <a:rPr lang="ko-KR" altLang="en-US" sz="1400" b="1" dirty="0" smtClean="0">
              <a:solidFill>
                <a:schemeClr val="tx1"/>
              </a:solidFill>
            </a:rPr>
            <a:t>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ㆍ다양한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임상으로 효과 입증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>
            <a:lnSpc>
              <a:spcPct val="50000"/>
            </a:lnSpc>
          </a:pP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     (40%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정도의 위험 ▼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)</a:t>
          </a:r>
        </a:p>
        <a:p>
          <a:pPr algn="l" latinLnBrk="1">
            <a:lnSpc>
              <a:spcPct val="50000"/>
            </a:lnSpc>
          </a:pPr>
          <a:endParaRPr lang="en-US" altLang="ko-KR" sz="600" b="1" dirty="0" smtClean="0">
            <a:solidFill>
              <a:schemeClr val="tx1"/>
            </a:solidFill>
          </a:endParaRPr>
        </a:p>
        <a:p>
          <a:pPr algn="l" latinLnBrk="1">
            <a:lnSpc>
              <a:spcPct val="50000"/>
            </a:lnSpc>
          </a:pPr>
          <a:r>
            <a:rPr lang="ko-KR" altLang="en-US" sz="1400" b="1" dirty="0" smtClean="0">
              <a:solidFill>
                <a:schemeClr val="tx1"/>
              </a:solidFill>
            </a:rPr>
            <a:t>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ㆍ심장이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두근거릴 정도로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>
            <a:lnSpc>
              <a:spcPct val="50000"/>
            </a:lnSpc>
          </a:pP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     1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주일 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5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회 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30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분 이상 권장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ctr" latinLnBrk="1">
            <a:lnSpc>
              <a:spcPct val="90000"/>
            </a:lnSpc>
          </a:pPr>
          <a:endParaRPr lang="ko-KR" altLang="en-US" sz="1400" b="1" dirty="0">
            <a:solidFill>
              <a:schemeClr val="tx1"/>
            </a:solidFill>
          </a:endParaRPr>
        </a:p>
      </dgm:t>
    </dgm:pt>
    <dgm:pt modelId="{AFD9EA0E-1022-42E7-91FA-696A7F6EAF17}" type="parTrans" cxnId="{8CA5499F-337E-47F5-9B3C-18910317DFD1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5FD189B3-B961-4AE3-AB4C-C6371FB123D2}" type="sibTrans" cxnId="{8CA5499F-337E-47F5-9B3C-18910317DFD1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4AA9DDE6-FD93-499B-9617-01991BEA3A63}">
      <dgm:prSet phldrT="[텍스트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 latinLnBrk="1"/>
          <a:r>
            <a:rPr lang="ko-KR" altLang="en-US" sz="1600" b="1" dirty="0" smtClean="0">
              <a:solidFill>
                <a:schemeClr val="tx1"/>
              </a:solidFill>
            </a:rPr>
            <a:t>  </a:t>
          </a:r>
          <a:r>
            <a:rPr lang="ko-KR" altLang="en-US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식이</a:t>
          </a:r>
          <a:r>
            <a:rPr lang="en-US" altLang="ko-KR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건강기능</a:t>
          </a:r>
          <a:endParaRPr lang="en-US" altLang="ko-KR" sz="1600" b="1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algn="l" latinLnBrk="1"/>
          <a:r>
            <a:rPr lang="ko-KR" altLang="en-US" sz="1400" b="1" dirty="0" smtClean="0">
              <a:solidFill>
                <a:schemeClr val="tx1"/>
              </a:solidFill>
            </a:rPr>
            <a:t> 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ㆍ식사량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조절로 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20% 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위험 ▼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ㆍ비타민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E, 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오메가</a:t>
          </a:r>
          <a:r>
            <a:rPr lang="en-US" altLang="ko-KR" sz="1400" b="1" dirty="0" smtClean="0">
              <a:solidFill>
                <a:schemeClr val="tx1"/>
              </a:solidFill>
              <a:latin typeface="+mn-ea"/>
              <a:ea typeface="+mn-ea"/>
            </a:rPr>
            <a:t>3 </a:t>
          </a:r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도움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algn="l" latinLnBrk="1"/>
          <a:endParaRPr lang="en-US" altLang="ko-KR" sz="1300" b="1" dirty="0" smtClean="0">
            <a:solidFill>
              <a:schemeClr val="tx1"/>
            </a:solidFill>
          </a:endParaRPr>
        </a:p>
        <a:p>
          <a:pPr algn="ctr" latinLnBrk="1"/>
          <a:endParaRPr lang="ko-KR" altLang="en-US" sz="1300" b="1" dirty="0">
            <a:solidFill>
              <a:schemeClr val="tx1"/>
            </a:solidFill>
          </a:endParaRPr>
        </a:p>
      </dgm:t>
    </dgm:pt>
    <dgm:pt modelId="{A400FE81-E03E-4034-B367-DBEAA261B422}" type="parTrans" cxnId="{92BF0C7F-CEF8-4A77-9E5C-32D72564779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86029D3F-3662-458B-A2CB-B0560A7AF3C7}" type="sibTrans" cxnId="{92BF0C7F-CEF8-4A77-9E5C-32D72564779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A86EF0D3-5516-4DD7-9167-28ED029A82F8}" type="pres">
      <dgm:prSet presAssocID="{59F3E7D5-C94C-4429-A946-7AAA915FFD2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41A1C5-174F-4D82-8853-A50078B84F98}" type="pres">
      <dgm:prSet presAssocID="{59F3E7D5-C94C-4429-A946-7AAA915FFD26}" presName="matrix" presStyleCnt="0"/>
      <dgm:spPr/>
    </dgm:pt>
    <dgm:pt modelId="{F50BE141-B747-4B00-BBFB-CCCDFC25F788}" type="pres">
      <dgm:prSet presAssocID="{59F3E7D5-C94C-4429-A946-7AAA915FFD26}" presName="tile1" presStyleLbl="node1" presStyleIdx="0" presStyleCnt="4" custLinFactNeighborX="-7086" custLinFactNeighborY="-10629"/>
      <dgm:spPr/>
      <dgm:t>
        <a:bodyPr/>
        <a:lstStyle/>
        <a:p>
          <a:pPr latinLnBrk="1"/>
          <a:endParaRPr lang="ko-KR" altLang="en-US"/>
        </a:p>
      </dgm:t>
    </dgm:pt>
    <dgm:pt modelId="{DEF0C522-D5A7-4E89-A134-EF9EE8D59421}" type="pres">
      <dgm:prSet presAssocID="{59F3E7D5-C94C-4429-A946-7AAA915FFD2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E8372A-4538-4A32-B50C-D5002F10E5AA}" type="pres">
      <dgm:prSet presAssocID="{59F3E7D5-C94C-4429-A946-7AAA915FFD26}" presName="tile2" presStyleLbl="node1" presStyleIdx="1" presStyleCnt="4" custLinFactNeighborX="5246" custLinFactNeighborY="-3543"/>
      <dgm:spPr/>
      <dgm:t>
        <a:bodyPr/>
        <a:lstStyle/>
        <a:p>
          <a:pPr latinLnBrk="1"/>
          <a:endParaRPr lang="ko-KR" altLang="en-US"/>
        </a:p>
      </dgm:t>
    </dgm:pt>
    <dgm:pt modelId="{D8F5A911-FBC4-4CEC-9959-F5B016B90B15}" type="pres">
      <dgm:prSet presAssocID="{59F3E7D5-C94C-4429-A946-7AAA915FFD2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F5B545-96B2-45D2-B09F-8026D0E36AAC}" type="pres">
      <dgm:prSet presAssocID="{59F3E7D5-C94C-4429-A946-7AAA915FFD26}" presName="tile3" presStyleLbl="node1" presStyleIdx="2" presStyleCnt="4" custScaleY="101588" custLinFactNeighborY="-794"/>
      <dgm:spPr/>
      <dgm:t>
        <a:bodyPr/>
        <a:lstStyle/>
        <a:p>
          <a:pPr latinLnBrk="1"/>
          <a:endParaRPr lang="ko-KR" altLang="en-US"/>
        </a:p>
      </dgm:t>
    </dgm:pt>
    <dgm:pt modelId="{93962C48-99B0-4256-B28F-DD005006A917}" type="pres">
      <dgm:prSet presAssocID="{59F3E7D5-C94C-4429-A946-7AAA915FFD2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126A5D-AEFC-49E9-BB71-BE9E08A5D5E7}" type="pres">
      <dgm:prSet presAssocID="{59F3E7D5-C94C-4429-A946-7AAA915FFD26}" presName="tile4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ADD25F4-B802-400A-B0F5-FA0265BD533F}" type="pres">
      <dgm:prSet presAssocID="{59F3E7D5-C94C-4429-A946-7AAA915FFD2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A199E7-C6AC-4E36-BD9B-1F821E18BF30}" type="pres">
      <dgm:prSet presAssocID="{59F3E7D5-C94C-4429-A946-7AAA915FFD2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2BF0C7F-CEF8-4A77-9E5C-32D725647796}" srcId="{58D72ECC-C955-477D-90F9-1009A252DB64}" destId="{4AA9DDE6-FD93-499B-9617-01991BEA3A63}" srcOrd="3" destOrd="0" parTransId="{A400FE81-E03E-4034-B367-DBEAA261B422}" sibTransId="{86029D3F-3662-458B-A2CB-B0560A7AF3C7}"/>
    <dgm:cxn modelId="{51978813-9B66-423C-8C85-4B268B86CC34}" type="presOf" srcId="{031D9472-82D1-445E-895C-B84540A39D56}" destId="{4BE8372A-4538-4A32-B50C-D5002F10E5AA}" srcOrd="0" destOrd="0" presId="urn:microsoft.com/office/officeart/2005/8/layout/matrix1"/>
    <dgm:cxn modelId="{F520F60E-1455-4D73-BD9C-8DC71C4FBB4E}" srcId="{58D72ECC-C955-477D-90F9-1009A252DB64}" destId="{031D9472-82D1-445E-895C-B84540A39D56}" srcOrd="1" destOrd="0" parTransId="{EC4754E6-F3A8-43E7-9800-C740B8B2CEC6}" sibTransId="{EEE9F191-D9A4-4C77-B056-0DCC9A79F53D}"/>
    <dgm:cxn modelId="{1BD8CF7D-0183-4D65-A6A3-77BD53663071}" type="presOf" srcId="{58D72ECC-C955-477D-90F9-1009A252DB64}" destId="{60A199E7-C6AC-4E36-BD9B-1F821E18BF30}" srcOrd="0" destOrd="0" presId="urn:microsoft.com/office/officeart/2005/8/layout/matrix1"/>
    <dgm:cxn modelId="{11B26B7F-FF42-4DCB-BE4E-B226BE3F28B0}" type="presOf" srcId="{59F3E7D5-C94C-4429-A946-7AAA915FFD26}" destId="{A86EF0D3-5516-4DD7-9167-28ED029A82F8}" srcOrd="0" destOrd="0" presId="urn:microsoft.com/office/officeart/2005/8/layout/matrix1"/>
    <dgm:cxn modelId="{5DDA7DB5-1DC3-4E23-B3CD-4F0BEF67A2A3}" type="presOf" srcId="{4AA9DDE6-FD93-499B-9617-01991BEA3A63}" destId="{8ADD25F4-B802-400A-B0F5-FA0265BD533F}" srcOrd="1" destOrd="0" presId="urn:microsoft.com/office/officeart/2005/8/layout/matrix1"/>
    <dgm:cxn modelId="{F1F6F1EF-4F87-4691-BAFA-01A0D3C8429B}" type="presOf" srcId="{4AA9DDE6-FD93-499B-9617-01991BEA3A63}" destId="{66126A5D-AEFC-49E9-BB71-BE9E08A5D5E7}" srcOrd="0" destOrd="0" presId="urn:microsoft.com/office/officeart/2005/8/layout/matrix1"/>
    <dgm:cxn modelId="{D884B41E-A28F-4CE7-8610-AF8F771E1D76}" srcId="{58D72ECC-C955-477D-90F9-1009A252DB64}" destId="{C1BFDBAC-9AD9-4626-9FEE-664E224B8654}" srcOrd="0" destOrd="0" parTransId="{A85E9D61-59CC-4197-9D57-DE8A36C1857A}" sibTransId="{5C89226A-2A57-4C2C-B5E9-98BD7A2B4B92}"/>
    <dgm:cxn modelId="{07587503-64B1-400E-B9A0-93AE0E6B7BC7}" type="presOf" srcId="{8F3DF315-528D-43E6-9109-4E01045C6902}" destId="{93962C48-99B0-4256-B28F-DD005006A917}" srcOrd="1" destOrd="0" presId="urn:microsoft.com/office/officeart/2005/8/layout/matrix1"/>
    <dgm:cxn modelId="{8CA5499F-337E-47F5-9B3C-18910317DFD1}" srcId="{58D72ECC-C955-477D-90F9-1009A252DB64}" destId="{8F3DF315-528D-43E6-9109-4E01045C6902}" srcOrd="2" destOrd="0" parTransId="{AFD9EA0E-1022-42E7-91FA-696A7F6EAF17}" sibTransId="{5FD189B3-B961-4AE3-AB4C-C6371FB123D2}"/>
    <dgm:cxn modelId="{1C1E507B-FD1B-4560-95ED-836C043F52F8}" srcId="{59F3E7D5-C94C-4429-A946-7AAA915FFD26}" destId="{58D72ECC-C955-477D-90F9-1009A252DB64}" srcOrd="0" destOrd="0" parTransId="{43C89E43-9CBA-49FC-BA09-5E9DC1017BF4}" sibTransId="{7CEDBA5B-027F-4D5C-A2F3-916FF6391097}"/>
    <dgm:cxn modelId="{5B0C3B94-4523-4EBB-9220-FA9ABEC3D041}" type="presOf" srcId="{C1BFDBAC-9AD9-4626-9FEE-664E224B8654}" destId="{DEF0C522-D5A7-4E89-A134-EF9EE8D59421}" srcOrd="1" destOrd="0" presId="urn:microsoft.com/office/officeart/2005/8/layout/matrix1"/>
    <dgm:cxn modelId="{F5D32D53-36A8-46D0-B742-A988317A97A0}" type="presOf" srcId="{8F3DF315-528D-43E6-9109-4E01045C6902}" destId="{E8F5B545-96B2-45D2-B09F-8026D0E36AAC}" srcOrd="0" destOrd="0" presId="urn:microsoft.com/office/officeart/2005/8/layout/matrix1"/>
    <dgm:cxn modelId="{78351F21-3FD5-4D19-AB16-2036DBBC972B}" type="presOf" srcId="{C1BFDBAC-9AD9-4626-9FEE-664E224B8654}" destId="{F50BE141-B747-4B00-BBFB-CCCDFC25F788}" srcOrd="0" destOrd="0" presId="urn:microsoft.com/office/officeart/2005/8/layout/matrix1"/>
    <dgm:cxn modelId="{068A0871-C472-45FC-B56D-6F7ED8D4D67B}" type="presOf" srcId="{031D9472-82D1-445E-895C-B84540A39D56}" destId="{D8F5A911-FBC4-4CEC-9959-F5B016B90B15}" srcOrd="1" destOrd="0" presId="urn:microsoft.com/office/officeart/2005/8/layout/matrix1"/>
    <dgm:cxn modelId="{F028D5A5-6A54-43C8-93EE-B228D48CC08E}" type="presParOf" srcId="{A86EF0D3-5516-4DD7-9167-28ED029A82F8}" destId="{8641A1C5-174F-4D82-8853-A50078B84F98}" srcOrd="0" destOrd="0" presId="urn:microsoft.com/office/officeart/2005/8/layout/matrix1"/>
    <dgm:cxn modelId="{CD8476D8-80FD-4F6A-8B4D-020C33145C79}" type="presParOf" srcId="{8641A1C5-174F-4D82-8853-A50078B84F98}" destId="{F50BE141-B747-4B00-BBFB-CCCDFC25F788}" srcOrd="0" destOrd="0" presId="urn:microsoft.com/office/officeart/2005/8/layout/matrix1"/>
    <dgm:cxn modelId="{5E36F789-1993-4AD5-A7FC-DCC64901B49B}" type="presParOf" srcId="{8641A1C5-174F-4D82-8853-A50078B84F98}" destId="{DEF0C522-D5A7-4E89-A134-EF9EE8D59421}" srcOrd="1" destOrd="0" presId="urn:microsoft.com/office/officeart/2005/8/layout/matrix1"/>
    <dgm:cxn modelId="{CD280280-9E8C-4FB2-99CB-B84571CDA4DE}" type="presParOf" srcId="{8641A1C5-174F-4D82-8853-A50078B84F98}" destId="{4BE8372A-4538-4A32-B50C-D5002F10E5AA}" srcOrd="2" destOrd="0" presId="urn:microsoft.com/office/officeart/2005/8/layout/matrix1"/>
    <dgm:cxn modelId="{2DE1D995-5E04-4BFC-A5F0-7DFF3F833382}" type="presParOf" srcId="{8641A1C5-174F-4D82-8853-A50078B84F98}" destId="{D8F5A911-FBC4-4CEC-9959-F5B016B90B15}" srcOrd="3" destOrd="0" presId="urn:microsoft.com/office/officeart/2005/8/layout/matrix1"/>
    <dgm:cxn modelId="{CAE17289-7C03-4238-B668-3A62921FF7AC}" type="presParOf" srcId="{8641A1C5-174F-4D82-8853-A50078B84F98}" destId="{E8F5B545-96B2-45D2-B09F-8026D0E36AAC}" srcOrd="4" destOrd="0" presId="urn:microsoft.com/office/officeart/2005/8/layout/matrix1"/>
    <dgm:cxn modelId="{E2060634-40F3-4F4B-A9DE-56A4CA411E0B}" type="presParOf" srcId="{8641A1C5-174F-4D82-8853-A50078B84F98}" destId="{93962C48-99B0-4256-B28F-DD005006A917}" srcOrd="5" destOrd="0" presId="urn:microsoft.com/office/officeart/2005/8/layout/matrix1"/>
    <dgm:cxn modelId="{BBA1BE7B-1291-46FA-9D54-8500B455DD2E}" type="presParOf" srcId="{8641A1C5-174F-4D82-8853-A50078B84F98}" destId="{66126A5D-AEFC-49E9-BB71-BE9E08A5D5E7}" srcOrd="6" destOrd="0" presId="urn:microsoft.com/office/officeart/2005/8/layout/matrix1"/>
    <dgm:cxn modelId="{66A8B166-017F-452D-BE2C-94047B09F6EC}" type="presParOf" srcId="{8641A1C5-174F-4D82-8853-A50078B84F98}" destId="{8ADD25F4-B802-400A-B0F5-FA0265BD533F}" srcOrd="7" destOrd="0" presId="urn:microsoft.com/office/officeart/2005/8/layout/matrix1"/>
    <dgm:cxn modelId="{3ECFAAED-E879-4E16-B7B6-2DBEF644486B}" type="presParOf" srcId="{A86EF0D3-5516-4DD7-9167-28ED029A82F8}" destId="{60A199E7-C6AC-4E36-BD9B-1F821E18BF3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BE141-B747-4B00-BBFB-CCCDFC25F788}">
      <dsp:nvSpPr>
        <dsp:cNvPr id="0" name=""/>
        <dsp:cNvSpPr/>
      </dsp:nvSpPr>
      <dsp:spPr>
        <a:xfrm rot="16200000">
          <a:off x="516152" y="-524157"/>
          <a:ext cx="2016224" cy="3048529"/>
        </a:xfrm>
        <a:prstGeom prst="round1Rect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</a:rPr>
            <a:t>             </a:t>
          </a:r>
          <a:endParaRPr lang="en-US" altLang="ko-KR" sz="1600" b="1" kern="1200" dirty="0" smtClean="0">
            <a:solidFill>
              <a:schemeClr val="tx1"/>
            </a:solidFill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          </a:t>
          </a:r>
          <a:r>
            <a:rPr lang="ko-KR" altLang="en-US" sz="1600" b="1" kern="1200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인지중재</a:t>
          </a:r>
          <a:endParaRPr lang="en-US" altLang="ko-KR" sz="1600" b="1" kern="120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 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훈련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재활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ㆍ인지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자극</a:t>
          </a:r>
          <a:endParaRPr lang="ko-KR" altLang="en-US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 rot="5400000">
        <a:off x="0" y="-8005"/>
        <a:ext cx="3048529" cy="1512168"/>
      </dsp:txXfrm>
    </dsp:sp>
    <dsp:sp modelId="{4BE8372A-4538-4A32-B50C-D5002F10E5AA}">
      <dsp:nvSpPr>
        <dsp:cNvPr id="0" name=""/>
        <dsp:cNvSpPr/>
      </dsp:nvSpPr>
      <dsp:spPr>
        <a:xfrm>
          <a:off x="3048529" y="-8004"/>
          <a:ext cx="3048529" cy="2016224"/>
        </a:xfrm>
        <a:prstGeom prst="round1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약물치료</a:t>
          </a:r>
          <a:endParaRPr lang="en-US" altLang="ko-KR" sz="1000" b="1" kern="120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ㆍ뇌기능개선제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(CA,ALC,OXI..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등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)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ㆍ말초혈관확장제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</dsp:txBody>
      <dsp:txXfrm>
        <a:off x="3048529" y="-8004"/>
        <a:ext cx="3048529" cy="1512168"/>
      </dsp:txXfrm>
    </dsp:sp>
    <dsp:sp modelId="{E8F5B545-96B2-45D2-B09F-8026D0E36AAC}">
      <dsp:nvSpPr>
        <dsp:cNvPr id="0" name=""/>
        <dsp:cNvSpPr/>
      </dsp:nvSpPr>
      <dsp:spPr>
        <a:xfrm rot="10800000">
          <a:off x="0" y="1976201"/>
          <a:ext cx="3048529" cy="2048241"/>
        </a:xfrm>
        <a:prstGeom prst="round1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</a:rPr>
            <a:t>                </a:t>
          </a:r>
          <a:r>
            <a:rPr lang="ko-KR" altLang="en-US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운동</a:t>
          </a:r>
          <a:endParaRPr lang="en-US" altLang="ko-KR" sz="1600" b="1" kern="120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ㆍ다양한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임상으로 효과 입증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     (40%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정도의 위험 ▼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)</a:t>
          </a:r>
        </a:p>
        <a:p>
          <a:pPr lvl="0" algn="l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endParaRPr lang="en-US" altLang="ko-KR" sz="600" b="1" kern="1200" dirty="0" smtClean="0">
            <a:solidFill>
              <a:schemeClr val="tx1"/>
            </a:solidFill>
          </a:endParaRPr>
        </a:p>
        <a:p>
          <a:pPr lvl="0" algn="l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ㆍ심장이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두근거릴 정도로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     1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주일 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5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회 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30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분 이상 권장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 rot="10800000">
        <a:off x="0" y="2488262"/>
        <a:ext cx="3048529" cy="1536181"/>
      </dsp:txXfrm>
    </dsp:sp>
    <dsp:sp modelId="{66126A5D-AEFC-49E9-BB71-BE9E08A5D5E7}">
      <dsp:nvSpPr>
        <dsp:cNvPr id="0" name=""/>
        <dsp:cNvSpPr/>
      </dsp:nvSpPr>
      <dsp:spPr>
        <a:xfrm rot="5400000">
          <a:off x="3564682" y="1492066"/>
          <a:ext cx="2016224" cy="3048529"/>
        </a:xfrm>
        <a:prstGeom prst="round1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</a:rPr>
            <a:t>  </a:t>
          </a:r>
          <a:r>
            <a:rPr lang="ko-KR" altLang="en-US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식이</a:t>
          </a:r>
          <a:r>
            <a:rPr lang="en-US" altLang="ko-KR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16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건강기능</a:t>
          </a:r>
          <a:endParaRPr lang="en-US" altLang="ko-KR" sz="1600" b="1" kern="120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 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ㆍ식사량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조절로 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20% 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위험 ▼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   </a:t>
          </a:r>
          <a:r>
            <a:rPr lang="ko-KR" altLang="en-US" sz="1400" b="1" kern="1200" dirty="0" err="1" smtClean="0">
              <a:solidFill>
                <a:schemeClr val="tx1"/>
              </a:solidFill>
              <a:latin typeface="+mn-ea"/>
              <a:ea typeface="+mn-ea"/>
            </a:rPr>
            <a:t>ㆍ비타민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E, 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오메가</a:t>
          </a:r>
          <a:r>
            <a:rPr lang="en-US" altLang="ko-KR" sz="1400" b="1" kern="1200" dirty="0" smtClean="0">
              <a:solidFill>
                <a:schemeClr val="tx1"/>
              </a:solidFill>
              <a:latin typeface="+mn-ea"/>
              <a:ea typeface="+mn-ea"/>
            </a:rPr>
            <a:t>3 </a:t>
          </a:r>
          <a:r>
            <a:rPr lang="ko-KR" altLang="en-US" sz="1400" b="1" kern="1200" dirty="0" smtClean="0">
              <a:solidFill>
                <a:schemeClr val="tx1"/>
              </a:solidFill>
              <a:latin typeface="+mn-ea"/>
              <a:ea typeface="+mn-ea"/>
            </a:rPr>
            <a:t>도움</a:t>
          </a:r>
          <a:endParaRPr lang="en-US" altLang="ko-KR" sz="1400" b="1" kern="1200" dirty="0" smtClean="0">
            <a:solidFill>
              <a:schemeClr val="tx1"/>
            </a:solidFill>
            <a:latin typeface="+mn-ea"/>
            <a:ea typeface="+mn-ea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300" b="1" kern="1200" dirty="0" smtClean="0">
            <a:solidFill>
              <a:schemeClr val="tx1"/>
            </a:solidFill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b="1" kern="1200" dirty="0">
            <a:solidFill>
              <a:schemeClr val="tx1"/>
            </a:solidFill>
          </a:endParaRPr>
        </a:p>
      </dsp:txBody>
      <dsp:txXfrm rot="-5400000">
        <a:off x="3048530" y="2512274"/>
        <a:ext cx="3048529" cy="1512168"/>
      </dsp:txXfrm>
    </dsp:sp>
    <dsp:sp modelId="{60A199E7-C6AC-4E36-BD9B-1F821E18BF30}">
      <dsp:nvSpPr>
        <dsp:cNvPr id="0" name=""/>
        <dsp:cNvSpPr/>
      </dsp:nvSpPr>
      <dsp:spPr>
        <a:xfrm>
          <a:off x="2133970" y="1512168"/>
          <a:ext cx="1829117" cy="1008112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bg1"/>
              </a:solidFill>
            </a:rPr>
            <a:t>경도인지장애</a:t>
          </a:r>
          <a:endParaRPr lang="en-US" altLang="ko-KR" sz="1600" b="1" kern="1200" dirty="0" smtClean="0">
            <a:solidFill>
              <a:schemeClr val="bg1"/>
            </a:solidFill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bg1"/>
              </a:solidFill>
            </a:rPr>
            <a:t>치료 옵션</a:t>
          </a:r>
          <a:endParaRPr lang="ko-KR" altLang="en-US" sz="1600" b="1" kern="1200" dirty="0">
            <a:solidFill>
              <a:schemeClr val="bg1"/>
            </a:solidFill>
          </a:endParaRPr>
        </a:p>
      </dsp:txBody>
      <dsp:txXfrm>
        <a:off x="2183182" y="1561380"/>
        <a:ext cx="1730693" cy="909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111EF-6AC3-471D-9F2C-26D449B64AB1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739775"/>
            <a:ext cx="48180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E4C07-F9AC-480C-A3A6-767D9249E3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3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7263" y="739775"/>
            <a:ext cx="482123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68517-DFA9-4C6A-B909-0C4F7F644619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38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8850" y="739775"/>
            <a:ext cx="4818063" cy="3700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lang="ko-KR" altLang="ko-KR" smtClean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9pPr>
          </a:lstStyle>
          <a:p>
            <a:pPr marL="0" marR="0" lvl="0" indent="0" algn="r" defTabSz="9141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8CAA24-A592-4AB6-A0A5-489ABBEED218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10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63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8850" y="739775"/>
            <a:ext cx="4818063" cy="3700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lang="ko-KR" altLang="ko-KR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-윤고딕120"/>
                <a:cs typeface="-윤고딕120"/>
              </a:defRPr>
            </a:lvl9pPr>
          </a:lstStyle>
          <a:p>
            <a:fld id="{5B938D5A-88BA-4104-8891-53D92E8A73D7}" type="slidenum">
              <a:rPr kumimoji="0" lang="ko-KR" altLang="en-US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/>
              <a:t>55</a:t>
            </a:fld>
            <a:endParaRPr kumimoji="0" lang="ko-KR" altLang="en-US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97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0">
              <a:buFontTx/>
              <a:buNone/>
            </a:pPr>
            <a:endParaRPr lang="ko-KR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785A-7C26-4AA9-89D5-226B0FF3CCC6}" type="slidenum">
              <a:rPr lang="ko-KR" altLang="en-US" smtClean="0">
                <a:solidFill>
                  <a:prstClr val="black"/>
                </a:solidFill>
              </a:rPr>
              <a:pPr/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9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E4C07-F9AC-480C-A3A6-767D9249E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2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55" y="6779036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79" y="155769"/>
            <a:ext cx="8704813" cy="474685"/>
          </a:xfrm>
          <a:prstGeom prst="rect">
            <a:avLst/>
          </a:prstGeom>
        </p:spPr>
        <p:txBody>
          <a:bodyPr lIns="91266" tIns="45633" rIns="91266" bIns="45633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40" y="6175052"/>
            <a:ext cx="7848872" cy="504056"/>
          </a:xfrm>
          <a:prstGeom prst="rect">
            <a:avLst/>
          </a:prstGeom>
        </p:spPr>
        <p:txBody>
          <a:bodyPr lIns="91266" tIns="45633" rIns="91266" bIns="45633">
            <a:noAutofit/>
          </a:bodyPr>
          <a:lstStyle>
            <a:lvl1pPr marL="107794" marR="0" indent="-107794" algn="l" defTabSz="912655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266" tIns="45633" rIns="91266" bIns="45633">
            <a:noAutofit/>
          </a:bodyPr>
          <a:lstStyle>
            <a:lvl1pPr marL="0" marR="0" indent="0" algn="l" defTabSz="91265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1266" tIns="45633" rIns="91266" bIns="45633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1266" tIns="45633" rIns="91266" bIns="45633">
            <a:normAutofit/>
          </a:bodyPr>
          <a:lstStyle>
            <a:lvl1pPr marL="143725" indent="-14372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14" indent="-179658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8970" indent="-10779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627" indent="-143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474" indent="-228163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84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72" y="155762"/>
            <a:ext cx="8704813" cy="474685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marL="0" marR="0" indent="0" algn="l" defTabSz="91333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1333" tIns="45667" rIns="91333" bIns="45667">
            <a:normAutofit/>
          </a:bodyPr>
          <a:lstStyle>
            <a:lvl1pPr marL="143832" indent="-143832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580" indent="-179791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371" indent="-10787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161" indent="-143832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5001" indent="-228333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2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344815" cy="504056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marL="107875" marR="0" indent="-107875" algn="l" defTabSz="91333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0"/>
            <a:ext cx="9145587" cy="774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48" y="6779036"/>
            <a:ext cx="1263037" cy="1383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77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1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72" y="155762"/>
            <a:ext cx="8704813" cy="474685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marL="0" marR="0" indent="0" algn="l" defTabSz="91333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1333" tIns="45667" rIns="91333" bIns="45667">
            <a:normAutofit/>
          </a:bodyPr>
          <a:lstStyle>
            <a:lvl1pPr marL="143832" indent="-143832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580" indent="-179791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371" indent="-10787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161" indent="-143832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5001" indent="-228333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2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344815" cy="504056"/>
          </a:xfrm>
          <a:prstGeom prst="rect">
            <a:avLst/>
          </a:prstGeom>
        </p:spPr>
        <p:txBody>
          <a:bodyPr lIns="91333" tIns="45667" rIns="91333" bIns="45667">
            <a:noAutofit/>
          </a:bodyPr>
          <a:lstStyle>
            <a:lvl1pPr marL="107875" marR="0" indent="-107875" algn="l" defTabSz="913333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0"/>
            <a:ext cx="9145587" cy="774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48" y="6779036"/>
            <a:ext cx="1263037" cy="1383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77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4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894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3168351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내용 개체 틀 2"/>
          <p:cNvSpPr>
            <a:spLocks noGrp="1"/>
          </p:cNvSpPr>
          <p:nvPr>
            <p:ph idx="27" hasCustomPrompt="1"/>
          </p:nvPr>
        </p:nvSpPr>
        <p:spPr>
          <a:xfrm>
            <a:off x="468338" y="4806900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48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" name="내용 개체 틀 2"/>
          <p:cNvSpPr>
            <a:spLocks noGrp="1"/>
          </p:cNvSpPr>
          <p:nvPr>
            <p:ph idx="27" hasCustomPrompt="1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70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265" tIns="46133" rIns="92265" bIns="46133" anchor="ctr"/>
          <a:lstStyle/>
          <a:p>
            <a:pPr algn="ctr" defTabSz="914400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45" y="5913032"/>
            <a:ext cx="1152725" cy="48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algn="ctr">
              <a:lnSpc>
                <a:spcPct val="100000"/>
              </a:lnSpc>
              <a:defRPr sz="3900" b="1" spc="-69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0" y="5238961"/>
            <a:ext cx="9145588" cy="456243"/>
          </a:xfrm>
          <a:prstGeom prst="rect">
            <a:avLst/>
          </a:prstGeom>
        </p:spPr>
        <p:txBody>
          <a:bodyPr lIns="92265" tIns="46133" rIns="92265" bIns="46133"/>
          <a:lstStyle>
            <a:lvl1pPr marL="0" indent="0" algn="ctr">
              <a:buNone/>
              <a:defRPr sz="1200" b="0" spc="-69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0573" indent="0">
              <a:buNone/>
              <a:defRPr/>
            </a:lvl2pPr>
            <a:lvl3pPr marL="901141" indent="0">
              <a:buNone/>
              <a:defRPr/>
            </a:lvl3pPr>
            <a:lvl4pPr marL="1351718" indent="0">
              <a:buNone/>
              <a:defRPr/>
            </a:lvl4pPr>
            <a:lvl5pPr marL="1802291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>
          <a:xfrm>
            <a:off x="0" y="3654785"/>
            <a:ext cx="9145588" cy="864096"/>
          </a:xfrm>
          <a:prstGeom prst="rect">
            <a:avLst/>
          </a:prstGeom>
        </p:spPr>
        <p:txBody>
          <a:bodyPr lIns="92265" tIns="46133" rIns="92265" bIns="46133"/>
          <a:lstStyle>
            <a:lvl1pPr marL="0" marR="0" indent="0" algn="ctr" defTabSz="90114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69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982446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algn="ctr">
              <a:lnSpc>
                <a:spcPct val="100000"/>
              </a:lnSpc>
              <a:defRPr sz="3900" b="1" spc="-69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0" y="5238961"/>
            <a:ext cx="9145588" cy="456243"/>
          </a:xfrm>
          <a:prstGeom prst="rect">
            <a:avLst/>
          </a:prstGeom>
        </p:spPr>
        <p:txBody>
          <a:bodyPr lIns="92265" tIns="46133" rIns="92265" bIns="46133"/>
          <a:lstStyle>
            <a:lvl1pPr marL="0" indent="0" algn="ctr">
              <a:buNone/>
              <a:defRPr sz="1200" b="0" spc="-69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0573" indent="0">
              <a:buNone/>
              <a:defRPr/>
            </a:lvl2pPr>
            <a:lvl3pPr marL="901141" indent="0">
              <a:buNone/>
              <a:defRPr/>
            </a:lvl3pPr>
            <a:lvl4pPr marL="1351718" indent="0">
              <a:buNone/>
              <a:defRPr/>
            </a:lvl4pPr>
            <a:lvl5pPr marL="1802291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>
          <a:xfrm>
            <a:off x="0" y="3654785"/>
            <a:ext cx="9145588" cy="864096"/>
          </a:xfrm>
          <a:prstGeom prst="rect">
            <a:avLst/>
          </a:prstGeom>
        </p:spPr>
        <p:txBody>
          <a:bodyPr lIns="92265" tIns="46133" rIns="92265" bIns="46133"/>
          <a:lstStyle>
            <a:lvl1pPr marL="0" marR="0" indent="0" algn="ctr" defTabSz="901141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69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383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19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"/>
            <a:ext cx="9145588" cy="77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69" y="6779339"/>
            <a:ext cx="1263869" cy="13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19" y="403095"/>
            <a:ext cx="544607" cy="2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474" y="155764"/>
            <a:ext cx="8704813" cy="474685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algn="l">
              <a:defRPr sz="2600" b="1" spc="-188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324335" y="6175052"/>
            <a:ext cx="7848872" cy="504056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106434" marR="0" indent="-106434" algn="l" defTabSz="901141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99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marR="0" indent="0" algn="l" defTabSz="901141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69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2265" tIns="46133" rIns="92265" bIns="46133">
            <a:normAutofit/>
          </a:bodyPr>
          <a:lstStyle>
            <a:lvl1pPr marL="141913" indent="-141913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4781" indent="-177392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2172" indent="-10643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09564" indent="-141913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27577" indent="-225288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912133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"/>
            <a:ext cx="9145588" cy="77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69" y="6779339"/>
            <a:ext cx="1263869" cy="13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19" y="403095"/>
            <a:ext cx="544607" cy="2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텍스트 개체 틀 26"/>
          <p:cNvSpPr>
            <a:spLocks noGrp="1"/>
          </p:cNvSpPr>
          <p:nvPr>
            <p:ph type="body" sz="quarter" idx="2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marR="0" indent="0" algn="l" defTabSz="901141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69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/>
          </p:nvPr>
        </p:nvSpPr>
        <p:spPr>
          <a:xfrm>
            <a:off x="468338" y="1494545"/>
            <a:ext cx="8352928" cy="3168351"/>
          </a:xfrm>
          <a:prstGeom prst="rect">
            <a:avLst/>
          </a:prstGeom>
        </p:spPr>
        <p:txBody>
          <a:bodyPr lIns="92265" tIns="46133" rIns="92265" bIns="46133">
            <a:normAutofit/>
          </a:bodyPr>
          <a:lstStyle>
            <a:lvl1pPr marL="141913" indent="-141913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4781" indent="-177392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2172" indent="-10643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09564" indent="-141913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27577" indent="-225288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27"/>
          </p:nvPr>
        </p:nvSpPr>
        <p:spPr>
          <a:xfrm>
            <a:off x="468338" y="4806902"/>
            <a:ext cx="8352928" cy="1080120"/>
          </a:xfrm>
          <a:prstGeom prst="rect">
            <a:avLst/>
          </a:prstGeom>
        </p:spPr>
        <p:txBody>
          <a:bodyPr lIns="92265" tIns="46133" rIns="92265" bIns="46133">
            <a:normAutofit/>
          </a:bodyPr>
          <a:lstStyle>
            <a:lvl1pPr marL="141913" indent="-141913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4781" indent="-177392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2172" indent="-10643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09564" indent="-141913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27577" indent="-225288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88474" y="155764"/>
            <a:ext cx="8704813" cy="474685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algn="l">
              <a:defRPr sz="2600" b="1" spc="-188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324335" y="6175052"/>
            <a:ext cx="7848872" cy="504056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106434" marR="0" indent="-106434" algn="l" defTabSz="901141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99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903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"/>
            <a:ext cx="9145588" cy="77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69" y="6779339"/>
            <a:ext cx="1263869" cy="13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19" y="403095"/>
            <a:ext cx="544607" cy="2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텍스트 개체 틀 26"/>
          <p:cNvSpPr>
            <a:spLocks noGrp="1"/>
          </p:cNvSpPr>
          <p:nvPr>
            <p:ph type="body" sz="quarter" idx="2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marR="0" indent="0" algn="l" defTabSz="901141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69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/>
          </p:nvPr>
        </p:nvSpPr>
        <p:spPr>
          <a:xfrm>
            <a:off x="468351" y="1494532"/>
            <a:ext cx="4104456" cy="4392488"/>
          </a:xfrm>
          <a:prstGeom prst="rect">
            <a:avLst/>
          </a:prstGeom>
        </p:spPr>
        <p:txBody>
          <a:bodyPr lIns="92265" tIns="46133" rIns="92265" bIns="46133">
            <a:normAutofit/>
          </a:bodyPr>
          <a:lstStyle>
            <a:lvl1pPr marL="141913" indent="-141913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4781" indent="-177392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2172" indent="-10643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09564" indent="-141913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27577" indent="-225288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27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 lIns="92265" tIns="46133" rIns="92265" bIns="46133">
            <a:normAutofit/>
          </a:bodyPr>
          <a:lstStyle>
            <a:lvl1pPr marL="141913" indent="-141913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4781" indent="-177392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99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2172" indent="-106434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09564" indent="-141913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99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27577" indent="-225288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88474" y="155764"/>
            <a:ext cx="8704813" cy="474685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algn="l">
              <a:defRPr sz="2600" b="1" spc="-188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324335" y="6175052"/>
            <a:ext cx="7848872" cy="504056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106434" marR="0" indent="-106434" algn="l" defTabSz="901141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99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2265" tIns="46133" rIns="92265" bIns="46133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25996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48"/>
            <a:ext cx="9145588" cy="4562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2"/>
            <a:ext cx="9145588" cy="8640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5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29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3168351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내용 개체 틀 2"/>
          <p:cNvSpPr>
            <a:spLocks noGrp="1"/>
          </p:cNvSpPr>
          <p:nvPr>
            <p:ph idx="27" hasCustomPrompt="1"/>
          </p:nvPr>
        </p:nvSpPr>
        <p:spPr>
          <a:xfrm>
            <a:off x="468338" y="4806900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120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" name="내용 개체 틀 2"/>
          <p:cNvSpPr>
            <a:spLocks noGrp="1"/>
          </p:cNvSpPr>
          <p:nvPr>
            <p:ph idx="27" hasCustomPrompt="1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80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51"/>
            <a:ext cx="9145588" cy="456243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 algn="ctr">
              <a:buNone/>
              <a:defRPr sz="12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055" indent="0">
              <a:buNone/>
              <a:defRPr/>
            </a:lvl2pPr>
            <a:lvl3pPr marL="914109" indent="0">
              <a:buNone/>
              <a:defRPr/>
            </a:lvl3pPr>
            <a:lvl4pPr marL="1371164" indent="0">
              <a:buNone/>
              <a:defRPr/>
            </a:lvl4pPr>
            <a:lvl5pPr marL="1828218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5"/>
            <a:ext cx="9145588" cy="864096"/>
          </a:xfrm>
          <a:prstGeom prst="rect">
            <a:avLst/>
          </a:prstGeom>
        </p:spPr>
        <p:txBody>
          <a:bodyPr lIns="91410" tIns="45705" rIns="91410" bIns="45705"/>
          <a:lstStyle>
            <a:lvl1pPr marL="0" marR="0" indent="0" algn="ctr" defTabSz="914109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65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51"/>
            <a:ext cx="9145588" cy="456243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 algn="ctr">
              <a:buNone/>
              <a:defRPr sz="12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7055" indent="0">
              <a:buNone/>
              <a:defRPr/>
            </a:lvl2pPr>
            <a:lvl3pPr marL="914109" indent="0">
              <a:buNone/>
              <a:defRPr/>
            </a:lvl3pPr>
            <a:lvl4pPr marL="1371164" indent="0">
              <a:buNone/>
              <a:defRPr/>
            </a:lvl4pPr>
            <a:lvl5pPr marL="1828218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75"/>
            <a:ext cx="9145588" cy="864096"/>
          </a:xfrm>
          <a:prstGeom prst="rect">
            <a:avLst/>
          </a:prstGeom>
        </p:spPr>
        <p:txBody>
          <a:bodyPr lIns="91410" tIns="45705" rIns="91410" bIns="45705"/>
          <a:lstStyle>
            <a:lvl1pPr marL="0" marR="0" indent="0" algn="ctr" defTabSz="914109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4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5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40" y="6779036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64" y="155754"/>
            <a:ext cx="8704813" cy="474685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5" y="6175052"/>
            <a:ext cx="7848872" cy="504056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107967" marR="0" indent="-107967" algn="l" defTabSz="914109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marR="0" indent="0" algn="l" defTabSz="914109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1410" tIns="45705" rIns="91410" bIns="45705">
            <a:normAutofit/>
          </a:bodyPr>
          <a:lstStyle>
            <a:lvl1pPr marL="143955" indent="-14395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885" indent="-179943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829" indent="-10796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772" indent="-14395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6746" indent="-228527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9"/>
            <a:ext cx="543600" cy="2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8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marR="0" indent="0" algn="l" defTabSz="914109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5"/>
            <a:ext cx="8352928" cy="3168351"/>
          </a:xfrm>
          <a:prstGeom prst="rect">
            <a:avLst/>
          </a:prstGeom>
        </p:spPr>
        <p:txBody>
          <a:bodyPr lIns="91410" tIns="45705" rIns="91410" bIns="45705">
            <a:normAutofit/>
          </a:bodyPr>
          <a:lstStyle>
            <a:lvl1pPr marL="143955" indent="-14395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885" indent="-179943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829" indent="-10796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772" indent="-14395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6746" indent="-228527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내용 개체 틀 2"/>
          <p:cNvSpPr>
            <a:spLocks noGrp="1"/>
          </p:cNvSpPr>
          <p:nvPr>
            <p:ph idx="27" hasCustomPrompt="1"/>
          </p:nvPr>
        </p:nvSpPr>
        <p:spPr>
          <a:xfrm>
            <a:off x="468338" y="4806902"/>
            <a:ext cx="8352928" cy="1080120"/>
          </a:xfrm>
          <a:prstGeom prst="rect">
            <a:avLst/>
          </a:prstGeom>
        </p:spPr>
        <p:txBody>
          <a:bodyPr lIns="91410" tIns="45705" rIns="91410" bIns="45705">
            <a:normAutofit/>
          </a:bodyPr>
          <a:lstStyle>
            <a:lvl1pPr marL="143955" indent="-14395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885" indent="-179943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829" indent="-10796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772" indent="-14395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6746" indent="-228527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40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4" y="155754"/>
            <a:ext cx="8704813" cy="474685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9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5" y="6175052"/>
            <a:ext cx="7848872" cy="504056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107967" marR="0" indent="-107967" algn="l" defTabSz="914109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854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marR="0" indent="0" algn="l" defTabSz="914109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41" y="1494532"/>
            <a:ext cx="4104456" cy="4392488"/>
          </a:xfrm>
          <a:prstGeom prst="rect">
            <a:avLst/>
          </a:prstGeom>
        </p:spPr>
        <p:txBody>
          <a:bodyPr lIns="91410" tIns="45705" rIns="91410" bIns="45705">
            <a:normAutofit/>
          </a:bodyPr>
          <a:lstStyle>
            <a:lvl1pPr marL="143955" indent="-14395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885" indent="-179943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829" indent="-10796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772" indent="-14395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6746" indent="-228527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" name="내용 개체 틀 2"/>
          <p:cNvSpPr>
            <a:spLocks noGrp="1"/>
          </p:cNvSpPr>
          <p:nvPr>
            <p:ph idx="27" hasCustomPrompt="1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 lIns="91410" tIns="45705" rIns="91410" bIns="45705">
            <a:normAutofit/>
          </a:bodyPr>
          <a:lstStyle>
            <a:lvl1pPr marL="143955" indent="-143955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885" indent="-179943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829" indent="-10796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9772" indent="-14395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6746" indent="-228527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40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4" y="155754"/>
            <a:ext cx="8704813" cy="474685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9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5" y="6175052"/>
            <a:ext cx="7848872" cy="504056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107967" marR="0" indent="-107967" algn="l" defTabSz="914109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 lIns="91410" tIns="45705" rIns="91410" bIns="45705"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8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3168351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내용 개체 틀 2"/>
          <p:cNvSpPr>
            <a:spLocks noGrp="1"/>
          </p:cNvSpPr>
          <p:nvPr>
            <p:ph idx="27" hasCustomPrompt="1"/>
          </p:nvPr>
        </p:nvSpPr>
        <p:spPr>
          <a:xfrm>
            <a:off x="468338" y="4806900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53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0" y="990476"/>
            <a:ext cx="8496948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" name="내용 개체 틀 2"/>
          <p:cNvSpPr>
            <a:spLocks noGrp="1"/>
          </p:cNvSpPr>
          <p:nvPr>
            <p:ph idx="27" hasCustomPrompt="1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144000" indent="-144000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60000" indent="-180000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40000" indent="-108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20000" indent="-144000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587" cy="774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7" y="6779036"/>
            <a:ext cx="1263037" cy="138332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61" y="155751"/>
            <a:ext cx="8704813" cy="47468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66"/>
            <a:ext cx="543600" cy="228765"/>
          </a:xfrm>
          <a:prstGeom prst="rect">
            <a:avLst/>
          </a:prstGeom>
        </p:spPr>
      </p:pic>
      <p:sp>
        <p:nvSpPr>
          <p:cNvPr id="19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텍스트 개체 틀 47"/>
          <p:cNvSpPr>
            <a:spLocks noGrp="1"/>
          </p:cNvSpPr>
          <p:nvPr>
            <p:ph type="body" sz="quarter" idx="25" hasCustomPrompt="1"/>
          </p:nvPr>
        </p:nvSpPr>
        <p:spPr>
          <a:xfrm>
            <a:off x="8180174" y="6584958"/>
            <a:ext cx="800231" cy="166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itchFamily="34" charset="0"/>
              <a:buNone/>
              <a:defRPr sz="700" b="0" spc="0" baseline="0">
                <a:solidFill>
                  <a:schemeClr val="bg1">
                    <a:lumMod val="75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페이지수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75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5588" cy="7021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5" tIns="45643" rIns="91285" bIns="45643" rtlCol="0" anchor="ctr"/>
          <a:lstStyle/>
          <a:p>
            <a:pPr algn="ctr" defTabSz="912848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1872265"/>
            <a:ext cx="9145588" cy="1350459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algn="ctr">
              <a:lnSpc>
                <a:spcPct val="100000"/>
              </a:lnSpc>
              <a:defRPr sz="4000" b="1" spc="-7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 40pt</a:t>
            </a:r>
            <a:br>
              <a:rPr lang="en-US" altLang="ko-KR" dirty="0" smtClean="0"/>
            </a:br>
            <a:r>
              <a:rPr lang="ko-KR" altLang="en-US" dirty="0" smtClean="0"/>
              <a:t>마스터 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238964"/>
            <a:ext cx="9145588" cy="456243"/>
          </a:xfrm>
          <a:prstGeom prst="rect">
            <a:avLst/>
          </a:prstGeom>
        </p:spPr>
        <p:txBody>
          <a:bodyPr lIns="91285" tIns="45643" rIns="91285" bIns="45643"/>
          <a:lstStyle>
            <a:lvl1pPr marL="0" indent="0" algn="ctr">
              <a:buNone/>
              <a:defRPr sz="12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  <a:lvl2pPr marL="456424" indent="0">
              <a:buNone/>
              <a:defRPr/>
            </a:lvl2pPr>
            <a:lvl3pPr marL="912848" indent="0">
              <a:buNone/>
              <a:defRPr/>
            </a:lvl3pPr>
            <a:lvl4pPr marL="1369274" indent="0">
              <a:buNone/>
              <a:defRPr/>
            </a:lvl4pPr>
            <a:lvl5pPr marL="1825696" indent="0">
              <a:buNone/>
              <a:defRPr/>
            </a:lvl5pPr>
          </a:lstStyle>
          <a:p>
            <a:pPr lvl="0"/>
            <a:r>
              <a:rPr lang="en-US" altLang="ko-KR" dirty="0" smtClean="0"/>
              <a:t>yyyy.mm.dd</a:t>
            </a:r>
          </a:p>
          <a:p>
            <a:pPr lvl="0"/>
            <a:r>
              <a:rPr lang="ko-KR" altLang="en-US" dirty="0" smtClean="0"/>
              <a:t>소속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654788"/>
            <a:ext cx="9145588" cy="864096"/>
          </a:xfrm>
          <a:prstGeom prst="rect">
            <a:avLst/>
          </a:prstGeom>
        </p:spPr>
        <p:txBody>
          <a:bodyPr lIns="91285" tIns="45643" rIns="91285" bIns="45643"/>
          <a:lstStyle>
            <a:lvl1pPr marL="0" marR="0" indent="0" algn="ctr" defTabSz="912848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-70" baseline="0">
                <a:solidFill>
                  <a:schemeClr val="bg2">
                    <a:lumMod val="20000"/>
                    <a:lumOff val="80000"/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</a:t>
            </a:r>
          </a:p>
          <a:p>
            <a:pPr lvl="0"/>
            <a:r>
              <a:rPr lang="ko-KR" altLang="en-US" dirty="0" smtClean="0"/>
              <a:t>마스터 소제목 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맑은고딕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58" y="5912648"/>
            <a:ext cx="1152000" cy="484800"/>
          </a:xfrm>
          <a:prstGeom prst="rect">
            <a:avLst/>
          </a:prstGeom>
        </p:spPr>
      </p:pic>
      <p:sp>
        <p:nvSpPr>
          <p:cNvPr id="8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07351" y="6780402"/>
            <a:ext cx="1009063" cy="186738"/>
          </a:xfrm>
          <a:prstGeom prst="rect">
            <a:avLst/>
          </a:prstGeom>
        </p:spPr>
        <p:txBody>
          <a:bodyPr lIns="91400" tIns="45700" rIns="91400" bIns="4570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alpha val="99000"/>
                  </a:schemeClr>
                </a:solidFill>
              </a:rPr>
              <a:t>1/19</a:t>
            </a:r>
            <a:endParaRPr lang="ko-KR" altLang="en-US" sz="1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41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" y="0"/>
            <a:ext cx="9145587" cy="774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53" y="6828808"/>
            <a:ext cx="1263037" cy="138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8477" y="155767"/>
            <a:ext cx="8704813" cy="474685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0" marR="0" indent="0" algn="l" defTabSz="912848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32"/>
            <a:ext cx="8352928" cy="4392488"/>
          </a:xfrm>
          <a:prstGeom prst="rect">
            <a:avLst/>
          </a:prstGeom>
        </p:spPr>
        <p:txBody>
          <a:bodyPr lIns="91285" tIns="45643" rIns="91285" bIns="45643">
            <a:normAutofit/>
          </a:bodyPr>
          <a:lstStyle>
            <a:lvl1pPr marL="143757" indent="-143757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90" indent="-179696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085" indent="-10781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780" indent="-14375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910" indent="-228212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270396"/>
            <a:ext cx="543600" cy="228765"/>
          </a:xfrm>
          <a:prstGeom prst="rect">
            <a:avLst/>
          </a:prstGeom>
        </p:spPr>
      </p:pic>
      <p:sp>
        <p:nvSpPr>
          <p:cNvPr id="12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344815" cy="504056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107817" marR="0" indent="-107817" algn="l" defTabSz="912848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07351" y="6780402"/>
            <a:ext cx="1009063" cy="186738"/>
          </a:xfrm>
          <a:prstGeom prst="rect">
            <a:avLst/>
          </a:prstGeom>
        </p:spPr>
        <p:txBody>
          <a:bodyPr lIns="91400" tIns="45700" rIns="91400" bIns="4570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alpha val="99000"/>
                  </a:schemeClr>
                </a:solidFill>
              </a:rPr>
              <a:t>1/19</a:t>
            </a:r>
            <a:endParaRPr lang="ko-KR" altLang="en-US" sz="1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5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0" marR="0" indent="0" algn="l" defTabSz="912848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38" y="1494545"/>
            <a:ext cx="8352928" cy="3168351"/>
          </a:xfrm>
          <a:prstGeom prst="rect">
            <a:avLst/>
          </a:prstGeom>
        </p:spPr>
        <p:txBody>
          <a:bodyPr lIns="91285" tIns="45643" rIns="91285" bIns="45643">
            <a:normAutofit/>
          </a:bodyPr>
          <a:lstStyle>
            <a:lvl1pPr marL="143757" indent="-143757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90" indent="-179696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085" indent="-10781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780" indent="-14375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910" indent="-228212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내용 개체 틀 2"/>
          <p:cNvSpPr>
            <a:spLocks noGrp="1"/>
          </p:cNvSpPr>
          <p:nvPr>
            <p:ph idx="27" hasCustomPrompt="1"/>
          </p:nvPr>
        </p:nvSpPr>
        <p:spPr>
          <a:xfrm>
            <a:off x="468338" y="4806902"/>
            <a:ext cx="8352928" cy="1080120"/>
          </a:xfrm>
          <a:prstGeom prst="rect">
            <a:avLst/>
          </a:prstGeom>
        </p:spPr>
        <p:txBody>
          <a:bodyPr lIns="91285" tIns="45643" rIns="91285" bIns="45643">
            <a:normAutofit/>
          </a:bodyPr>
          <a:lstStyle>
            <a:lvl1pPr marL="143757" indent="-143757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90" indent="-179696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085" indent="-10781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780" indent="-14375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910" indent="-228212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" y="0"/>
            <a:ext cx="9145587" cy="774000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77" y="155767"/>
            <a:ext cx="8704813" cy="474685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82"/>
            <a:ext cx="543600" cy="2287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03" y="154300"/>
            <a:ext cx="432000" cy="185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53" y="6779036"/>
            <a:ext cx="1263037" cy="138332"/>
          </a:xfrm>
          <a:prstGeom prst="rect">
            <a:avLst/>
          </a:prstGeom>
        </p:spPr>
      </p:pic>
      <p:sp>
        <p:nvSpPr>
          <p:cNvPr id="22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344815" cy="504056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107817" marR="0" indent="-107817" algn="l" defTabSz="912848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7928142" y="6520284"/>
            <a:ext cx="1044402" cy="235362"/>
          </a:xfrm>
          <a:prstGeom prst="rect">
            <a:avLst/>
          </a:prstGeom>
          <a:noFill/>
        </p:spPr>
        <p:txBody>
          <a:bodyPr wrap="square" lIns="91285" tIns="45643" rIns="91285" bIns="45643" rtlCol="0">
            <a:spAutoFit/>
          </a:bodyPr>
          <a:lstStyle/>
          <a:p>
            <a:pPr algn="r" defTabSz="912848"/>
            <a:fld id="{6DF389EB-4A37-40CE-B068-478C0CE05096}" type="slidenum">
              <a:rPr lang="ko-KR" altLang="en-US" sz="900">
                <a:solidFill>
                  <a:prstClr val="black"/>
                </a:solidFill>
              </a:rPr>
              <a:pPr algn="r" defTabSz="912848"/>
              <a:t>‹#›</a:t>
            </a:fld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>
                <a:solidFill>
                  <a:prstClr val="black"/>
                </a:solidFill>
              </a:rPr>
              <a:t>/ </a:t>
            </a:r>
            <a:r>
              <a:rPr lang="ko-KR" altLang="en-US" sz="900" dirty="0" err="1">
                <a:solidFill>
                  <a:prstClr val="black"/>
                </a:solidFill>
              </a:rPr>
              <a:t>총페이지수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mi_2단 좌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/>
          <p:cNvSpPr>
            <a:spLocks noGrp="1"/>
          </p:cNvSpPr>
          <p:nvPr>
            <p:ph type="body" sz="quarter" idx="21" hasCustomPrompt="1"/>
          </p:nvPr>
        </p:nvSpPr>
        <p:spPr>
          <a:xfrm>
            <a:off x="324321" y="990476"/>
            <a:ext cx="8496948" cy="360040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0" marR="0" indent="0" algn="l" defTabSz="912848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1" spc="-70" baseline="0">
                <a:solidFill>
                  <a:schemeClr val="bg2"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소제목을 입력하세요</a:t>
            </a:r>
            <a:r>
              <a:rPr lang="en-US" altLang="ko-KR" dirty="0" smtClean="0"/>
              <a:t>.</a:t>
            </a:r>
          </a:p>
        </p:txBody>
      </p:sp>
      <p:sp>
        <p:nvSpPr>
          <p:cNvPr id="49" name="내용 개체 틀 2"/>
          <p:cNvSpPr>
            <a:spLocks noGrp="1"/>
          </p:cNvSpPr>
          <p:nvPr>
            <p:ph idx="26" hasCustomPrompt="1"/>
          </p:nvPr>
        </p:nvSpPr>
        <p:spPr>
          <a:xfrm>
            <a:off x="468354" y="1494532"/>
            <a:ext cx="4104456" cy="4392488"/>
          </a:xfrm>
          <a:prstGeom prst="rect">
            <a:avLst/>
          </a:prstGeom>
        </p:spPr>
        <p:txBody>
          <a:bodyPr lIns="91285" tIns="45643" rIns="91285" bIns="45643">
            <a:normAutofit/>
          </a:bodyPr>
          <a:lstStyle>
            <a:lvl1pPr marL="143757" indent="-143757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90" indent="-179696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085" indent="-10781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780" indent="-14375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910" indent="-228212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" name="내용 개체 틀 2"/>
          <p:cNvSpPr>
            <a:spLocks noGrp="1"/>
          </p:cNvSpPr>
          <p:nvPr>
            <p:ph idx="27" hasCustomPrompt="1"/>
          </p:nvPr>
        </p:nvSpPr>
        <p:spPr>
          <a:xfrm>
            <a:off x="4716810" y="1494532"/>
            <a:ext cx="4104456" cy="4392488"/>
          </a:xfrm>
          <a:prstGeom prst="rect">
            <a:avLst/>
          </a:prstGeom>
        </p:spPr>
        <p:txBody>
          <a:bodyPr lIns="91285" tIns="45643" rIns="91285" bIns="45643">
            <a:normAutofit/>
          </a:bodyPr>
          <a:lstStyle>
            <a:lvl1pPr marL="143757" indent="-143757">
              <a:lnSpc>
                <a:spcPct val="120000"/>
              </a:lnSpc>
              <a:buClr>
                <a:srgbClr val="00B0F0"/>
              </a:buClr>
              <a:buSzPct val="100000"/>
              <a:buFont typeface="Arial" pitchFamily="34" charset="0"/>
              <a:buChar char="•"/>
              <a:defRPr sz="1600" b="1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1pPr>
            <a:lvl2pPr marL="359390" indent="-179696">
              <a:lnSpc>
                <a:spcPct val="120000"/>
              </a:lnSpc>
              <a:buClr>
                <a:srgbClr val="00B0F0"/>
              </a:buClr>
              <a:buSzPct val="100000"/>
              <a:buFont typeface="+mj-lt"/>
              <a:buAutoNum type="alphaLcPeriod"/>
              <a:defRPr sz="1200" spc="-100" baseline="0">
                <a:solidFill>
                  <a:schemeClr val="tx1">
                    <a:alpha val="99000"/>
                  </a:schemeClr>
                </a:solidFill>
                <a:latin typeface="+mn-ea"/>
                <a:ea typeface="+mn-ea"/>
              </a:defRPr>
            </a:lvl2pPr>
            <a:lvl3pPr marL="539085" indent="-10781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3pPr>
            <a:lvl4pPr marL="718780" indent="-143757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lphaLcPeriod"/>
              <a:defRPr sz="1000" spc="-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ea typeface="+mn-ea"/>
              </a:defRPr>
            </a:lvl4pPr>
            <a:lvl5pPr marL="2053910" indent="-228212">
              <a:buClr>
                <a:srgbClr val="00B0F0"/>
              </a:buClr>
              <a:buSzPct val="15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" y="0"/>
            <a:ext cx="9145587" cy="774000"/>
          </a:xfrm>
          <a:prstGeom prst="rect">
            <a:avLst/>
          </a:prstGeom>
        </p:spPr>
      </p:pic>
      <p:sp>
        <p:nvSpPr>
          <p:cNvPr id="24" name="제목 1"/>
          <p:cNvSpPr>
            <a:spLocks noGrp="1"/>
          </p:cNvSpPr>
          <p:nvPr>
            <p:ph type="title" hasCustomPrompt="1"/>
          </p:nvPr>
        </p:nvSpPr>
        <p:spPr>
          <a:xfrm>
            <a:off x="188477" y="155767"/>
            <a:ext cx="8704813" cy="474685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algn="l">
              <a:defRPr sz="2600" b="1" spc="-190" baseline="0">
                <a:solidFill>
                  <a:schemeClr val="bg1">
                    <a:alpha val="99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제목을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74" y="403682"/>
            <a:ext cx="543600" cy="2287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03" y="154300"/>
            <a:ext cx="432000" cy="185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53" y="6779036"/>
            <a:ext cx="1263037" cy="138332"/>
          </a:xfrm>
          <a:prstGeom prst="rect">
            <a:avLst/>
          </a:prstGeom>
        </p:spPr>
      </p:pic>
      <p:sp>
        <p:nvSpPr>
          <p:cNvPr id="22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4322" y="6175052"/>
            <a:ext cx="7344815" cy="504056"/>
          </a:xfrm>
          <a:prstGeom prst="rect">
            <a:avLst/>
          </a:prstGeom>
        </p:spPr>
        <p:txBody>
          <a:bodyPr lIns="91285" tIns="45643" rIns="91285" bIns="45643">
            <a:noAutofit/>
          </a:bodyPr>
          <a:lstStyle>
            <a:lvl1pPr marL="107817" marR="0" indent="-107817" algn="l" defTabSz="912848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7928142" y="6520284"/>
            <a:ext cx="1044402" cy="235362"/>
          </a:xfrm>
          <a:prstGeom prst="rect">
            <a:avLst/>
          </a:prstGeom>
          <a:noFill/>
        </p:spPr>
        <p:txBody>
          <a:bodyPr wrap="square" lIns="91285" tIns="45643" rIns="91285" bIns="45643" rtlCol="0">
            <a:spAutoFit/>
          </a:bodyPr>
          <a:lstStyle/>
          <a:p>
            <a:pPr algn="r" defTabSz="912848"/>
            <a:fld id="{70D77B09-89A0-49EC-B9F8-3E977F38A798}" type="slidenum">
              <a:rPr lang="ko-KR" altLang="en-US" sz="900">
                <a:solidFill>
                  <a:prstClr val="black"/>
                </a:solidFill>
              </a:rPr>
              <a:pPr algn="r" defTabSz="912848"/>
              <a:t>‹#›</a:t>
            </a:fld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>
                <a:solidFill>
                  <a:prstClr val="black"/>
                </a:solidFill>
              </a:rPr>
              <a:t>/ </a:t>
            </a:r>
            <a:r>
              <a:rPr lang="ko-KR" altLang="en-US" sz="900" dirty="0" err="1">
                <a:solidFill>
                  <a:prstClr val="black"/>
                </a:solidFill>
              </a:rPr>
              <a:t>총페이지수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4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2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4" r:id="rId3"/>
    <p:sldLayoutId id="2147483668" r:id="rId4"/>
    <p:sldLayoutId id="2147483667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90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284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318" indent="-342318" algn="l" defTabSz="91284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91" indent="-285266" algn="l" defTabSz="91284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062" indent="-228212" algn="l" defTabSz="91284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485" indent="-228212" algn="l" defTabSz="91284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3910" indent="-228212" algn="l" defTabSz="91284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336" indent="-228212" algn="l" defTabSz="91284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759" indent="-228212" algn="l" defTabSz="91284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183" indent="-228212" algn="l" defTabSz="91284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610" indent="-228212" algn="l" defTabSz="91284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4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8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74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6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24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44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71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402" algn="l" defTabSz="91284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0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iming>
    <p:tnLst>
      <p:par>
        <p:cTn id="1" dur="indefinite" restart="never" nodeType="tmRoot"/>
      </p:par>
    </p:tnLst>
  </p:timing>
  <p:txStyles>
    <p:titleStyle>
      <a:lvl1pPr algn="ctr" defTabSz="900220" rtl="0" eaLnBrk="0" fontAlgn="base" latinLnBrk="1" hangingPunct="0"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00220" rtl="0" eaLnBrk="0" fontAlgn="base" latinLnBrk="1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defTabSz="900220" rtl="0" eaLnBrk="0" fontAlgn="base" latinLnBrk="1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defTabSz="900220" rtl="0" eaLnBrk="0" fontAlgn="base" latinLnBrk="1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defTabSz="900220" rtl="0" eaLnBrk="0" fontAlgn="base" latinLnBrk="1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61321" algn="ctr" defTabSz="900220" rtl="0" fontAlgn="base" latinLnBrk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22642" algn="ctr" defTabSz="900220" rtl="0" fontAlgn="base" latinLnBrk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83963" algn="ctr" defTabSz="900220" rtl="0" fontAlgn="base" latinLnBrk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45288" algn="ctr" defTabSz="900220" rtl="0" fontAlgn="base" latinLnBrk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36380" indent="-336380" algn="l" defTabSz="900220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2029" indent="-280317" algn="l" defTabSz="900220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6075" indent="-224251" algn="l" defTabSz="900220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6183" indent="-224251" algn="l" defTabSz="900220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6291" indent="-224251" algn="l" defTabSz="900220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78150" indent="-225288" algn="l" defTabSz="90114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28722" indent="-225288" algn="l" defTabSz="90114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79295" indent="-225288" algn="l" defTabSz="90114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29867" indent="-225288" algn="l" defTabSz="90114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573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1141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1718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2291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2863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3437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009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4580" algn="l" defTabSz="90114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11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63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timing>
    <p:tnLst>
      <p:par>
        <p:cTn id="1" dur="indefinite" restart="never" nodeType="tmRoot"/>
      </p:par>
    </p:tnLst>
  </p:timing>
  <p:txStyles>
    <p:titleStyle>
      <a:lvl1pPr algn="ctr" defTabSz="9141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91" indent="-342791" algn="l" defTabSz="91410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14" indent="-285659" algn="l" defTabSz="91410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36" indent="-228527" algn="l" defTabSz="91410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91" indent="-228527" algn="l" defTabSz="91410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46" indent="-228527" algn="l" defTabSz="91410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00" indent="-228527" algn="l" defTabSz="9141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54" indent="-228527" algn="l" defTabSz="9141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08" indent="-228527" algn="l" defTabSz="9141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63" indent="-228527" algn="l" defTabSz="9141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5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9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4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8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2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7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2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6" algn="l" defTabSz="9141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co.kr/url?sa=i&amp;rct=j&amp;q=&amp;esrc=s&amp;frm=1&amp;source=images&amp;cd=&amp;cad=rja&amp;uact=8&amp;ved=0ahUKEwjrsK24qZXOAhXCHZQKHYmEBxsQjRwIBw&amp;url=http://www.dialogues-cns.com/publication/mild-cognitive-impairment-historical-development-and-summary-of-research/&amp;bvm=bv.128153897,d.cGc&amp;psig=AFQjCNH3-F2ptfoDemf7e2dGpCeUkBrxdg&amp;ust=1469760095623941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2376321"/>
            <a:ext cx="9145588" cy="135045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</a:rPr>
              <a:t>Management of </a:t>
            </a:r>
            <a:br>
              <a:rPr lang="en-US" altLang="ko-KR" sz="4800" dirty="0" smtClean="0">
                <a:solidFill>
                  <a:schemeClr val="bg1"/>
                </a:solidFill>
              </a:rPr>
            </a:br>
            <a:r>
              <a:rPr lang="en-US" altLang="ko-KR" sz="4800" dirty="0" smtClean="0">
                <a:solidFill>
                  <a:schemeClr val="bg1"/>
                </a:solidFill>
              </a:rPr>
              <a:t>Cognitive impairment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치매스펙트럼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4666" t="17680" r="29850" b="14546"/>
          <a:stretch>
            <a:fillRect/>
          </a:stretch>
        </p:blipFill>
        <p:spPr bwMode="auto">
          <a:xfrm>
            <a:off x="0" y="1350516"/>
            <a:ext cx="5247118" cy="488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029943" y="2142604"/>
            <a:ext cx="3935339" cy="295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질환 악화에 따른 생체 표지자의 변화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뇌척수액내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Aβ</a:t>
            </a:r>
            <a:r>
              <a:rPr lang="ko-KR" altLang="en-US" sz="1400" dirty="0"/>
              <a:t>의 변화가 먼저나오기 시작하며 </a:t>
            </a:r>
            <a:r>
              <a:rPr lang="ko-KR" altLang="en-US" sz="1400" dirty="0" err="1"/>
              <a:t>타우</a:t>
            </a:r>
            <a:r>
              <a:rPr lang="en-US" altLang="ko-KR" sz="1400" dirty="0"/>
              <a:t>(tau) </a:t>
            </a:r>
            <a:r>
              <a:rPr lang="ko-KR" altLang="en-US" sz="1400" dirty="0"/>
              <a:t>단백 변화가 </a:t>
            </a:r>
            <a:r>
              <a:rPr lang="ko-KR" altLang="en-US" sz="1400" dirty="0" err="1"/>
              <a:t>그후</a:t>
            </a:r>
            <a:r>
              <a:rPr lang="ko-KR" altLang="en-US" sz="1400" dirty="0"/>
              <a:t> 급격한 변화를 보인다</a:t>
            </a:r>
            <a:r>
              <a:rPr lang="en-US" altLang="ko-KR" sz="1400" dirty="0"/>
              <a:t>. MCI </a:t>
            </a:r>
            <a:r>
              <a:rPr lang="ko-KR" altLang="en-US" sz="1400" dirty="0"/>
              <a:t>단계에서 기억력 저하의 변화가 심하며 후에 전반적인 기능 저하가 급격히 따라온다</a:t>
            </a:r>
            <a:r>
              <a:rPr lang="en-US" altLang="ko-KR" sz="1400" dirty="0"/>
              <a:t>. A</a:t>
            </a:r>
            <a:r>
              <a:rPr lang="el-GR" altLang="ko-KR" sz="1400" dirty="0"/>
              <a:t>β </a:t>
            </a:r>
            <a:r>
              <a:rPr lang="en-US" altLang="ko-KR" sz="1400" dirty="0" err="1"/>
              <a:t>amyloid</a:t>
            </a:r>
            <a:r>
              <a:rPr lang="en-US" altLang="ko-KR" sz="1400" dirty="0"/>
              <a:t> beta, FDG </a:t>
            </a:r>
            <a:r>
              <a:rPr lang="en-US" altLang="ko-KR" sz="1400" dirty="0" err="1"/>
              <a:t>flurodeoxyglucose</a:t>
            </a:r>
            <a:r>
              <a:rPr lang="en-US" altLang="ko-KR" sz="1400" dirty="0"/>
              <a:t>, PET positron emission tomography, MCI mild cognitive impairment due to Alzheimer’s disease.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517010" y="6414825"/>
            <a:ext cx="2316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err="1"/>
              <a:t>Alzheimers</a:t>
            </a:r>
            <a:r>
              <a:rPr lang="en-US" altLang="ko-KR" sz="1200" i="1" dirty="0"/>
              <a:t> Res </a:t>
            </a:r>
            <a:r>
              <a:rPr lang="en-US" altLang="ko-KR" sz="1200" i="1" dirty="0" err="1"/>
              <a:t>Ther</a:t>
            </a:r>
            <a:r>
              <a:rPr lang="en-US" altLang="ko-KR" sz="1200" i="1" dirty="0"/>
              <a:t> </a:t>
            </a:r>
            <a:r>
              <a:rPr lang="en-US" altLang="ko-KR" sz="1200" dirty="0"/>
              <a:t>2017;9:60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580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알츠하이머병</a:t>
            </a:r>
            <a:r>
              <a:rPr lang="en-US" altLang="ko-KR" dirty="0"/>
              <a:t>(Alzheimer disease)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4294967295"/>
          </p:nvPr>
        </p:nvSpPr>
        <p:spPr>
          <a:xfrm>
            <a:off x="270254" y="1010220"/>
            <a:ext cx="862302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400" b="1" dirty="0"/>
              <a:t>병리</a:t>
            </a:r>
            <a:endParaRPr lang="en-US" altLang="ko-KR" sz="2400" b="1" dirty="0"/>
          </a:p>
          <a:p>
            <a:pPr lvl="1"/>
            <a:r>
              <a:rPr lang="ko-KR" altLang="en-US" sz="2000" dirty="0" err="1"/>
              <a:t>베타아밀로이드판</a:t>
            </a:r>
            <a:r>
              <a:rPr lang="en-US" altLang="ko-KR" sz="2000" dirty="0"/>
              <a:t>(b-</a:t>
            </a:r>
            <a:r>
              <a:rPr lang="en-US" altLang="ko-KR" sz="2000" dirty="0" err="1"/>
              <a:t>Amyloid</a:t>
            </a:r>
            <a:r>
              <a:rPr lang="en-US" altLang="ko-KR" sz="2000" dirty="0"/>
              <a:t> plaques)</a:t>
            </a:r>
            <a:r>
              <a:rPr lang="ko-KR" altLang="en-US" sz="2000" dirty="0"/>
              <a:t>과 타우단백</a:t>
            </a:r>
            <a:r>
              <a:rPr lang="en-US" altLang="ko-KR" sz="2000" dirty="0"/>
              <a:t>(tau protein)</a:t>
            </a:r>
            <a:r>
              <a:rPr lang="ko-KR" altLang="en-US" sz="2000" dirty="0"/>
              <a:t>과 관련된 신경세포</a:t>
            </a:r>
            <a:r>
              <a:rPr lang="en-US" altLang="ko-KR" sz="2000" dirty="0"/>
              <a:t>(neuron) </a:t>
            </a:r>
            <a:r>
              <a:rPr lang="ko-KR" altLang="en-US" sz="2000" dirty="0"/>
              <a:t>기능 저하 및 </a:t>
            </a:r>
            <a:r>
              <a:rPr lang="ko-KR" altLang="en-US" sz="2000" dirty="0" err="1" smtClean="0"/>
              <a:t>세포사</a:t>
            </a:r>
            <a:endParaRPr lang="en-US" altLang="ko-KR" sz="2000" dirty="0" smtClean="0"/>
          </a:p>
          <a:p>
            <a:pPr lvl="1"/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400" b="1" dirty="0"/>
              <a:t>Key feature</a:t>
            </a:r>
          </a:p>
          <a:p>
            <a:pPr lvl="1"/>
            <a:r>
              <a:rPr lang="ko-KR" altLang="en-US" sz="2000" dirty="0"/>
              <a:t>치매의 </a:t>
            </a:r>
            <a:r>
              <a:rPr lang="en-US" altLang="ko-KR" sz="2000" dirty="0"/>
              <a:t>60-80%</a:t>
            </a:r>
            <a:r>
              <a:rPr lang="ko-KR" altLang="en-US" sz="2000" dirty="0"/>
              <a:t>를 차지하는 가장 흔한 </a:t>
            </a:r>
            <a:r>
              <a:rPr lang="ko-KR" altLang="en-US" sz="2000" dirty="0" smtClean="0"/>
              <a:t>치매</a:t>
            </a:r>
            <a:endParaRPr lang="en-US" altLang="ko-KR" sz="2000" dirty="0"/>
          </a:p>
          <a:p>
            <a:pPr lvl="1"/>
            <a:r>
              <a:rPr lang="ko-KR" altLang="en-US" sz="2000" dirty="0"/>
              <a:t>기억장애를 포함하여 일상생활 능력 저하</a:t>
            </a:r>
            <a:r>
              <a:rPr lang="en-US" altLang="ko-KR" sz="2000" dirty="0"/>
              <a:t>, </a:t>
            </a:r>
            <a:r>
              <a:rPr lang="ko-KR" altLang="en-US" sz="2000" dirty="0"/>
              <a:t>계획 능력</a:t>
            </a:r>
            <a:r>
              <a:rPr lang="en-US" altLang="ko-KR" sz="2000" dirty="0"/>
              <a:t>, </a:t>
            </a:r>
            <a:r>
              <a:rPr lang="ko-KR" altLang="en-US" sz="2000" dirty="0"/>
              <a:t>일상업무능력 저하를 보임</a:t>
            </a:r>
            <a:r>
              <a:rPr lang="en-US" altLang="ko-KR" sz="2000" dirty="0"/>
              <a:t>, </a:t>
            </a:r>
            <a:r>
              <a:rPr lang="ko-KR" altLang="en-US" sz="2000" dirty="0"/>
              <a:t>혼동</a:t>
            </a:r>
            <a:r>
              <a:rPr lang="en-US" altLang="ko-KR" sz="2000" dirty="0"/>
              <a:t>, </a:t>
            </a:r>
            <a:r>
              <a:rPr lang="ko-KR" altLang="en-US" sz="2000" dirty="0"/>
              <a:t>판단력저하</a:t>
            </a:r>
            <a:r>
              <a:rPr lang="en-US" altLang="ko-KR" sz="2000" dirty="0"/>
              <a:t>, </a:t>
            </a:r>
            <a:r>
              <a:rPr lang="ko-KR" altLang="en-US" sz="2000" dirty="0"/>
              <a:t>인격 및 정서 변화를 </a:t>
            </a:r>
            <a:r>
              <a:rPr lang="ko-KR" altLang="en-US" sz="2000" dirty="0" smtClean="0"/>
              <a:t>수반함</a:t>
            </a:r>
            <a:endParaRPr lang="en-US" altLang="ko-KR" sz="2000" dirty="0"/>
          </a:p>
          <a:p>
            <a:pPr lvl="1"/>
            <a:r>
              <a:rPr lang="ko-KR" altLang="en-US" sz="2000" dirty="0"/>
              <a:t>후기에는 </a:t>
            </a:r>
            <a:r>
              <a:rPr lang="ko-KR" altLang="en-US" sz="2000" dirty="0" err="1"/>
              <a:t>지남력</a:t>
            </a:r>
            <a:r>
              <a:rPr lang="ko-KR" altLang="en-US" sz="2000" dirty="0"/>
              <a:t> 상실</a:t>
            </a:r>
            <a:r>
              <a:rPr lang="en-US" altLang="ko-KR" sz="2000" dirty="0"/>
              <a:t>, </a:t>
            </a:r>
            <a:r>
              <a:rPr lang="ko-KR" altLang="en-US" sz="2000" dirty="0"/>
              <a:t>행동 장애</a:t>
            </a:r>
            <a:r>
              <a:rPr lang="en-US" altLang="ko-KR" sz="2000" dirty="0"/>
              <a:t>, </a:t>
            </a:r>
            <a:r>
              <a:rPr lang="ko-KR" altLang="en-US" sz="2000" dirty="0"/>
              <a:t>삼킴</a:t>
            </a:r>
            <a:r>
              <a:rPr lang="en-US" altLang="ko-KR" sz="2000" dirty="0"/>
              <a:t>, </a:t>
            </a:r>
            <a:r>
              <a:rPr lang="ko-KR" altLang="en-US" sz="2000" dirty="0"/>
              <a:t>보행</a:t>
            </a:r>
            <a:r>
              <a:rPr lang="en-US" altLang="ko-KR" sz="2000" dirty="0"/>
              <a:t>, </a:t>
            </a:r>
            <a:r>
              <a:rPr lang="ko-KR" altLang="en-US" sz="2000" dirty="0"/>
              <a:t>언어장애까지 동반함</a:t>
            </a:r>
            <a:endParaRPr lang="ko-KR" altLang="en-US" sz="4000" dirty="0"/>
          </a:p>
        </p:txBody>
      </p:sp>
      <p:pic>
        <p:nvPicPr>
          <p:cNvPr id="16" name="내용 개체 틀 3" descr="pic_scan1_connections_fall_20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9" y="4685949"/>
            <a:ext cx="4683345" cy="1813347"/>
          </a:xfrm>
          <a:prstGeom prst="rect">
            <a:avLst/>
          </a:prstGeom>
        </p:spPr>
      </p:pic>
      <p:pic>
        <p:nvPicPr>
          <p:cNvPr id="17" name="그림 16" descr="20121231-10522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1413" y="4627088"/>
            <a:ext cx="385511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알츠하이머병</a:t>
            </a:r>
            <a:r>
              <a:rPr lang="en-US" altLang="ko-KR" dirty="0"/>
              <a:t>(Alzheimer disease)</a:t>
            </a:r>
            <a:endParaRPr lang="ko-KR" altLang="en-US" dirty="0"/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9619546"/>
              </p:ext>
            </p:extLst>
          </p:nvPr>
        </p:nvGraphicFramePr>
        <p:xfrm>
          <a:off x="360534" y="1125337"/>
          <a:ext cx="8432680" cy="5301535"/>
        </p:xfrm>
        <a:graphic>
          <a:graphicData uri="http://schemas.openxmlformats.org/drawingml/2006/table">
            <a:tbl>
              <a:tblPr/>
              <a:tblGrid>
                <a:gridCol w="210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3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전임상 단계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경도인지장애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MCI)</a:t>
                      </a:r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경도 알츠하이머병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중등도 알츠하이머병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중증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말기 알츠하이머병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3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매우 경도의 인지장애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기억력 장애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기억력 저하 심화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/>
                        <a:t>가족 및 주변 인지 불가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3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기억이 깜빡깜빡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장소나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친숙한 곳에 </a:t>
                      </a:r>
                      <a:r>
                        <a:rPr lang="ko-KR" altLang="en-US" sz="1200" baseline="0" dirty="0" smtClean="0"/>
                        <a:t>대한 </a:t>
                      </a:r>
                      <a:endParaRPr lang="en-US" altLang="ko-KR" sz="1200" baseline="0" dirty="0" smtClean="0"/>
                    </a:p>
                    <a:p>
                      <a:pPr algn="ctr"/>
                      <a:r>
                        <a:rPr lang="ko-KR" altLang="en-US" sz="1200" baseline="0" dirty="0" smtClean="0"/>
                        <a:t>혼동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혼동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감각 결여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3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경도의 단어 선택 장애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일상 생활하는데 시간이 </a:t>
                      </a:r>
                      <a:endParaRPr lang="en-US" altLang="ko-KR" sz="1200" dirty="0" smtClean="0"/>
                    </a:p>
                    <a:p>
                      <a:pPr algn="ctr"/>
                      <a:r>
                        <a:rPr lang="ko-KR" altLang="en-US" sz="1200" dirty="0" err="1" smtClean="0"/>
                        <a:t>오래걸림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친구와 가족 인지능력 저하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체중 감소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351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계획 세우는 능력 저하</a:t>
                      </a:r>
                      <a:endParaRPr lang="en-US" altLang="ko-KR" sz="1200" dirty="0"/>
                    </a:p>
                    <a:p>
                      <a:pPr algn="ctr"/>
                      <a:r>
                        <a:rPr lang="ko-KR" altLang="en-US" sz="1200" dirty="0"/>
                        <a:t>실행하는데 시간이 오래 걸림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 err="1"/>
                        <a:t>돈관리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계산에 어려움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판단력 결여로 나쁜 결과 </a:t>
                      </a:r>
                      <a:endParaRPr lang="en-US" altLang="ko-KR" sz="1200" dirty="0" smtClean="0"/>
                    </a:p>
                    <a:p>
                      <a:pPr algn="ctr"/>
                      <a:r>
                        <a:rPr lang="ko-KR" altLang="en-US" sz="1200" dirty="0" smtClean="0"/>
                        <a:t>도출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 err="1"/>
                        <a:t>무감동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판단력 저하로 결과가 </a:t>
                      </a:r>
                      <a:endParaRPr lang="en-US" altLang="ko-KR" sz="1200" dirty="0" smtClean="0"/>
                    </a:p>
                    <a:p>
                      <a:pPr algn="ctr"/>
                      <a:r>
                        <a:rPr lang="ko-KR" altLang="en-US" sz="1200" dirty="0" smtClean="0"/>
                        <a:t>좋지 </a:t>
                      </a:r>
                      <a:r>
                        <a:rPr lang="ko-KR" altLang="en-US" sz="1200" dirty="0"/>
                        <a:t>못함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논리적 판단 결여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수면 증가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자발성 결여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새로운 학습 불가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대소변 조절 장애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정서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인격의 변화</a:t>
                      </a:r>
                      <a:endParaRPr lang="en-US" altLang="ko-KR" sz="1200" baseline="0" dirty="0"/>
                    </a:p>
                    <a:p>
                      <a:pPr algn="ctr"/>
                      <a:r>
                        <a:rPr lang="ko-KR" altLang="en-US" sz="1200" baseline="0" dirty="0"/>
                        <a:t>불안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배회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불안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동요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 err="1"/>
                        <a:t>삼킴장애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감염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경련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반복 행동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폐렴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의심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파라노이드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200" dirty="0"/>
                        <a:t>사망</a:t>
                      </a:r>
                      <a:endParaRPr lang="en-US" sz="1200" dirty="0"/>
                    </a:p>
                  </a:txBody>
                  <a:tcPr marL="25903" marR="25903" marT="12952" marB="12952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7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알츠하이머</a:t>
            </a:r>
            <a:r>
              <a:rPr lang="ko-KR" altLang="en-US" dirty="0" smtClean="0"/>
              <a:t> </a:t>
            </a:r>
            <a:r>
              <a:rPr lang="ko-KR" altLang="en-US" dirty="0"/>
              <a:t>치매의 위험인자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42878"/>
              </p:ext>
            </p:extLst>
          </p:nvPr>
        </p:nvGraphicFramePr>
        <p:xfrm>
          <a:off x="531709" y="933507"/>
          <a:ext cx="8136904" cy="571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Fairly Definite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Putative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Advanced 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Invers association with smoking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Female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sex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Alcohol or other drug abuse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Family history of dementia in first-degree relatives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Exposure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to metals such as aluminum, </a:t>
                      </a:r>
                    </a:p>
                    <a:p>
                      <a:pPr algn="l" latinLnBrk="1"/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</a:rPr>
                        <a:t>zinx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, mercury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Down’s syndrome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Exposure to industrial solvents and pesticides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</a:rPr>
                        <a:t>Presenilin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mutations and the abnormal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amyloid precursor protein gene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Electromagnetic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fields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</a:rPr>
                        <a:t>Apolipoprotein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E-</a:t>
                      </a:r>
                      <a:r>
                        <a:rPr lang="el-GR" altLang="ko-KR" sz="14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ε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 allele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Advanced 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</a:rPr>
                        <a:t>menternal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Head trauma,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particularly in the preceding </a:t>
                      </a:r>
                    </a:p>
                    <a:p>
                      <a:pPr algn="l" latinLnBrk="1"/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10 years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Maternal inheritance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Low educational attainment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Family history of Down’s syndrome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Low lifelong occupational attainment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Infections processes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042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Small head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size and brain volume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Cerebrovascular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disease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80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Cardiovascular disease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80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Thyroid disease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6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경도인지장애</a:t>
            </a:r>
            <a:r>
              <a:rPr lang="en-US" altLang="ko-KR" dirty="0" smtClean="0"/>
              <a:t>(</a:t>
            </a:r>
            <a:r>
              <a:rPr lang="en-US" altLang="ko-KR" dirty="0"/>
              <a:t>Mild cognitive impairment)</a:t>
            </a:r>
            <a:endParaRPr lang="ko-KR" altLang="en-US" dirty="0"/>
          </a:p>
        </p:txBody>
      </p:sp>
      <p:pic>
        <p:nvPicPr>
          <p:cNvPr id="1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/>
          <a:stretch>
            <a:fillRect/>
          </a:stretch>
        </p:blipFill>
        <p:spPr bwMode="auto">
          <a:xfrm>
            <a:off x="1404442" y="3726780"/>
            <a:ext cx="681550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0" y="999529"/>
            <a:ext cx="4680520" cy="242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20866" y="1802076"/>
            <a:ext cx="3661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sysClr val="windowText" lastClr="000000"/>
                </a:solidFill>
              </a:rPr>
              <a:t>경도인지장애는 진단명이 아닌 증상의 상태를 표현</a:t>
            </a:r>
            <a:endParaRPr lang="ko-KR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6330" y="6607100"/>
            <a:ext cx="29835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rgbClr val="000000"/>
                </a:solidFill>
                <a:latin typeface="Arial"/>
                <a:ea typeface="굴림"/>
              </a:rPr>
              <a:t>Sperling et al. Alzheimer’s &amp; Dementia. 2011</a:t>
            </a:r>
            <a:endParaRPr lang="ko-KR" altLang="en-US" sz="1100" i="1" dirty="0">
              <a:solidFill>
                <a:srgbClr val="000000"/>
              </a:solidFill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29512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0306" y="3510756"/>
            <a:ext cx="8784976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경도인지장애</a:t>
            </a:r>
            <a:r>
              <a:rPr lang="en-US" altLang="ko-KR" dirty="0"/>
              <a:t>(Mild cognitive impairment)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24322" y="1134467"/>
            <a:ext cx="8640960" cy="129616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경도인지장애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1980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년대 초반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치매가 있지는 않지만 인지기능의 </a:t>
            </a:r>
            <a:endParaRPr lang="en-US" altLang="ko-KR" sz="2000" b="1" u="sng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u="sng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저하가 있는 사람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사실은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치매의 전구기에 해당한다는 것이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알려지면서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이들을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경도인지장애로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정의하기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시작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4656950"/>
            <a:ext cx="4537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</a:rPr>
              <a:t>Benign Senescent Forgetfulness(BSF)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 (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Kral</a:t>
            </a:r>
            <a:r>
              <a:rPr lang="en-US" altLang="ko-KR" sz="1600" dirty="0" smtClean="0">
                <a:solidFill>
                  <a:prstClr val="black"/>
                </a:solidFill>
              </a:rPr>
              <a:t>, 1962)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</a:rPr>
              <a:t>Age-Associated Memory Impairment(AAMI) (Crook et al, 1987)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</a:rPr>
              <a:t>Age-Related Cognitive Decline(ARCD)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 (Levy, 1994)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4575194"/>
            <a:ext cx="4032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Cognitive Impairment Not Dementia (CIND</a:t>
            </a:r>
            <a:r>
              <a:rPr lang="en-US" altLang="ko-KR" sz="1600" dirty="0" smtClean="0">
                <a:solidFill>
                  <a:prstClr val="black"/>
                </a:solidFill>
              </a:rPr>
              <a:t>) (</a:t>
            </a:r>
            <a:r>
              <a:rPr lang="en-US" altLang="ko-KR" sz="1600" dirty="0" err="1">
                <a:solidFill>
                  <a:prstClr val="black"/>
                </a:solidFill>
              </a:rPr>
              <a:t>Ebly</a:t>
            </a:r>
            <a:r>
              <a:rPr lang="en-US" altLang="ko-KR" sz="1600" dirty="0">
                <a:solidFill>
                  <a:prstClr val="black"/>
                </a:solidFill>
              </a:rPr>
              <a:t> et al, </a:t>
            </a:r>
            <a:r>
              <a:rPr lang="en-US" altLang="ko-KR" sz="1600" dirty="0" smtClean="0">
                <a:solidFill>
                  <a:prstClr val="black"/>
                </a:solidFill>
              </a:rPr>
              <a:t>1995)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</a:rPr>
              <a:t>Mild Cognitive Impairment (MCI</a:t>
            </a:r>
            <a:r>
              <a:rPr lang="en-US" altLang="ko-KR" sz="1600" dirty="0" smtClean="0">
                <a:solidFill>
                  <a:srgbClr val="FF0000"/>
                </a:solidFill>
              </a:rPr>
              <a:t>) (</a:t>
            </a:r>
            <a:r>
              <a:rPr lang="en-US" altLang="ko-KR" sz="1600" dirty="0">
                <a:solidFill>
                  <a:srgbClr val="FF0000"/>
                </a:solidFill>
              </a:rPr>
              <a:t>Petersen et al, 1999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Vascular Cognitive Impairment (VCI</a:t>
            </a:r>
            <a:r>
              <a:rPr lang="en-US" altLang="ko-KR" sz="1600" dirty="0" smtClean="0">
                <a:solidFill>
                  <a:prstClr val="black"/>
                </a:solidFill>
              </a:rPr>
              <a:t>) (O’Brien </a:t>
            </a:r>
            <a:r>
              <a:rPr lang="en-US" altLang="ko-KR" sz="1600" dirty="0">
                <a:solidFill>
                  <a:prstClr val="black"/>
                </a:solidFill>
              </a:rPr>
              <a:t>et al, 2003</a:t>
            </a:r>
            <a:r>
              <a:rPr lang="en-US" altLang="ko-KR" sz="1600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prstClr val="black"/>
                </a:solidFill>
              </a:rPr>
              <a:t>DSM-5 Mild neurocognitive disorder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4442" y="3769171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black"/>
                </a:solidFill>
              </a:rPr>
              <a:t>[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경도인지장애에 대한 여러 정의들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79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경도인지장애 정의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87835" y="6417498"/>
            <a:ext cx="23054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Petersen et al., 1999, Arch 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Neurol</a:t>
            </a:r>
            <a:endParaRPr lang="ko-KR" altLang="en-US" sz="1100" i="1" dirty="0">
              <a:solidFill>
                <a:srgbClr val="000000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65683" y="1941549"/>
            <a:ext cx="6189885" cy="518705"/>
          </a:xfrm>
          <a:prstGeom prst="roundRect">
            <a:avLst/>
          </a:prstGeom>
          <a:noFill/>
          <a:ln w="25400" cap="flat" cmpd="sng" algn="ctr">
            <a:solidFill>
              <a:srgbClr val="DAEDE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   Memory complaint</a:t>
            </a:r>
            <a:endParaRPr lang="ko-KR" altLang="en-US" sz="2400" kern="0" dirty="0" smtClean="0">
              <a:solidFill>
                <a:srgbClr val="000000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9510" y="1740173"/>
            <a:ext cx="465282" cy="648072"/>
          </a:xfrm>
          <a:prstGeom prst="roundRect">
            <a:avLst/>
          </a:prstGeom>
          <a:gradFill rotWithShape="1">
            <a:gsLst>
              <a:gs pos="0">
                <a:srgbClr val="DAEDEF">
                  <a:shade val="51000"/>
                  <a:satMod val="130000"/>
                </a:srgbClr>
              </a:gs>
              <a:gs pos="80000">
                <a:srgbClr val="DAEDEF">
                  <a:shade val="93000"/>
                  <a:satMod val="130000"/>
                </a:srgbClr>
              </a:gs>
              <a:gs pos="100000">
                <a:srgbClr val="DAEDE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FFFFFF"/>
                </a:solidFill>
                <a:latin typeface="Arial"/>
                <a:ea typeface="굴림"/>
                <a:cs typeface="Arial" panose="020B0604020202020204" pitchFamily="34" charset="0"/>
              </a:rPr>
              <a:t>1</a:t>
            </a:r>
            <a:endParaRPr lang="ko-KR" altLang="en-US" sz="2400" b="1" kern="0" dirty="0" smtClean="0">
              <a:solidFill>
                <a:srgbClr val="FFFFFF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5683" y="2753951"/>
            <a:ext cx="6189885" cy="518705"/>
          </a:xfrm>
          <a:prstGeom prst="roundRect">
            <a:avLst/>
          </a:prstGeom>
          <a:noFill/>
          <a:ln w="25400" cap="flat" cmpd="sng" algn="ctr">
            <a:solidFill>
              <a:srgbClr val="DAEDE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   Abnormal memory for age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9510" y="2552575"/>
            <a:ext cx="465282" cy="648072"/>
          </a:xfrm>
          <a:prstGeom prst="roundRect">
            <a:avLst/>
          </a:prstGeom>
          <a:gradFill rotWithShape="1">
            <a:gsLst>
              <a:gs pos="0">
                <a:srgbClr val="DAEDEF">
                  <a:shade val="51000"/>
                  <a:satMod val="130000"/>
                </a:srgbClr>
              </a:gs>
              <a:gs pos="80000">
                <a:srgbClr val="DAEDEF">
                  <a:shade val="93000"/>
                  <a:satMod val="130000"/>
                </a:srgbClr>
              </a:gs>
              <a:gs pos="100000">
                <a:srgbClr val="DAEDE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FFFFFF"/>
                </a:solidFill>
                <a:latin typeface="Arial"/>
                <a:ea typeface="굴림"/>
                <a:cs typeface="Arial" panose="020B0604020202020204" pitchFamily="34" charset="0"/>
              </a:rPr>
              <a:t>2</a:t>
            </a:r>
            <a:endParaRPr lang="ko-KR" altLang="en-US" sz="2400" b="1" kern="0" dirty="0" smtClean="0">
              <a:solidFill>
                <a:srgbClr val="FFFFFF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65683" y="3546038"/>
            <a:ext cx="6189885" cy="518705"/>
          </a:xfrm>
          <a:prstGeom prst="roundRect">
            <a:avLst/>
          </a:prstGeom>
          <a:noFill/>
          <a:ln w="25400" cap="flat" cmpd="sng" algn="ctr">
            <a:solidFill>
              <a:srgbClr val="DAEDE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   Normal general cognitive function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9510" y="3344663"/>
            <a:ext cx="465282" cy="648072"/>
          </a:xfrm>
          <a:prstGeom prst="roundRect">
            <a:avLst/>
          </a:prstGeom>
          <a:gradFill rotWithShape="1">
            <a:gsLst>
              <a:gs pos="0">
                <a:srgbClr val="DAEDEF">
                  <a:shade val="51000"/>
                  <a:satMod val="130000"/>
                </a:srgbClr>
              </a:gs>
              <a:gs pos="80000">
                <a:srgbClr val="DAEDEF">
                  <a:shade val="93000"/>
                  <a:satMod val="130000"/>
                </a:srgbClr>
              </a:gs>
              <a:gs pos="100000">
                <a:srgbClr val="DAEDE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FFFFFF"/>
                </a:solidFill>
                <a:latin typeface="Arial"/>
                <a:ea typeface="굴림"/>
                <a:cs typeface="Arial" panose="020B0604020202020204" pitchFamily="34" charset="0"/>
              </a:rPr>
              <a:t>3</a:t>
            </a:r>
            <a:endParaRPr lang="ko-KR" altLang="en-US" sz="2400" b="1" kern="0" dirty="0" smtClean="0">
              <a:solidFill>
                <a:srgbClr val="FFFFFF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65683" y="4410135"/>
            <a:ext cx="6189885" cy="518705"/>
          </a:xfrm>
          <a:prstGeom prst="roundRect">
            <a:avLst/>
          </a:prstGeom>
          <a:noFill/>
          <a:ln w="25400" cap="flat" cmpd="sng" algn="ctr">
            <a:solidFill>
              <a:srgbClr val="DAEDE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   Normal activities of daily living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510" y="4208759"/>
            <a:ext cx="465282" cy="648072"/>
          </a:xfrm>
          <a:prstGeom prst="roundRect">
            <a:avLst/>
          </a:prstGeom>
          <a:gradFill rotWithShape="1">
            <a:gsLst>
              <a:gs pos="0">
                <a:srgbClr val="DAEDEF">
                  <a:shade val="51000"/>
                  <a:satMod val="130000"/>
                </a:srgbClr>
              </a:gs>
              <a:gs pos="80000">
                <a:srgbClr val="DAEDEF">
                  <a:shade val="93000"/>
                  <a:satMod val="130000"/>
                </a:srgbClr>
              </a:gs>
              <a:gs pos="100000">
                <a:srgbClr val="DAEDE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FFFFFF"/>
                </a:solidFill>
                <a:latin typeface="Arial"/>
                <a:ea typeface="굴림"/>
                <a:cs typeface="Arial" panose="020B0604020202020204" pitchFamily="34" charset="0"/>
              </a:rPr>
              <a:t>4</a:t>
            </a:r>
            <a:endParaRPr lang="ko-KR" altLang="en-US" sz="2400" b="1" kern="0" dirty="0" smtClean="0">
              <a:solidFill>
                <a:srgbClr val="FFFFFF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5683" y="5202223"/>
            <a:ext cx="6189885" cy="518705"/>
          </a:xfrm>
          <a:prstGeom prst="roundRect">
            <a:avLst/>
          </a:prstGeom>
          <a:noFill/>
          <a:ln w="25400" cap="flat" cmpd="sng" algn="ctr">
            <a:solidFill>
              <a:srgbClr val="DAEDEF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   Not demented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99510" y="5000847"/>
            <a:ext cx="465282" cy="648072"/>
          </a:xfrm>
          <a:prstGeom prst="roundRect">
            <a:avLst/>
          </a:prstGeom>
          <a:gradFill rotWithShape="1">
            <a:gsLst>
              <a:gs pos="0">
                <a:srgbClr val="DAEDEF">
                  <a:shade val="51000"/>
                  <a:satMod val="130000"/>
                </a:srgbClr>
              </a:gs>
              <a:gs pos="80000">
                <a:srgbClr val="DAEDEF">
                  <a:shade val="93000"/>
                  <a:satMod val="130000"/>
                </a:srgbClr>
              </a:gs>
              <a:gs pos="100000">
                <a:srgbClr val="DAEDE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kern="0" dirty="0" smtClean="0">
                <a:solidFill>
                  <a:srgbClr val="FFFFFF"/>
                </a:solidFill>
                <a:latin typeface="Arial"/>
                <a:ea typeface="굴림"/>
                <a:cs typeface="Arial" panose="020B0604020202020204" pitchFamily="34" charset="0"/>
              </a:rPr>
              <a:t>5</a:t>
            </a:r>
            <a:endParaRPr lang="ko-KR" altLang="en-US" sz="2400" b="1" kern="0" dirty="0" smtClean="0">
              <a:solidFill>
                <a:srgbClr val="FFFFFF"/>
              </a:solidFill>
              <a:latin typeface="Arial"/>
              <a:ea typeface="굴림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3606" y="5804559"/>
            <a:ext cx="5000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Largely corresponds to CDR 0.5, GDS 3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90548" y="1206500"/>
            <a:ext cx="4493538" cy="461665"/>
          </a:xfrm>
          <a:prstGeom prst="rect">
            <a:avLst/>
          </a:prstGeom>
          <a:solidFill>
            <a:srgbClr val="DAEDE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solidFill>
                  <a:srgbClr val="000000"/>
                </a:solidFill>
                <a:latin typeface="Arial"/>
                <a:ea typeface="굴림"/>
                <a:cs typeface="Arial" panose="020B0604020202020204" pitchFamily="34" charset="0"/>
              </a:rPr>
              <a:t>Definition (by Petersen, 1999)</a:t>
            </a:r>
          </a:p>
        </p:txBody>
      </p:sp>
    </p:spTree>
    <p:extLst>
      <p:ext uri="{BB962C8B-B14F-4D97-AF65-F5344CB8AC3E}">
        <p14:creationId xmlns:p14="http://schemas.microsoft.com/office/powerpoint/2010/main" val="257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경도인지장애의 위험인자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5002" y="6402109"/>
            <a:ext cx="23535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ko-KR" sz="1100" dirty="0">
                <a:solidFill>
                  <a:prstClr val="black"/>
                </a:solidFill>
              </a:rPr>
              <a:t>Clin Geriatr Med 2013;29:753–772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96330" y="1278508"/>
            <a:ext cx="8272211" cy="478769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ko-KR" altLang="en-US" sz="4500" b="1" dirty="0"/>
              <a:t>위험인자</a:t>
            </a:r>
            <a:endParaRPr lang="en-US" altLang="ko-KR" sz="4500" b="1" dirty="0"/>
          </a:p>
          <a:p>
            <a:pPr lvl="1"/>
            <a:r>
              <a:rPr lang="ko-KR" altLang="en-US" sz="3300" dirty="0"/>
              <a:t>고령</a:t>
            </a:r>
            <a:r>
              <a:rPr lang="en-US" altLang="ko-KR" sz="3300" dirty="0"/>
              <a:t>(Older age)</a:t>
            </a:r>
          </a:p>
          <a:p>
            <a:pPr lvl="1"/>
            <a:r>
              <a:rPr lang="ko-KR" altLang="en-US" sz="3300" dirty="0"/>
              <a:t>대립유전자</a:t>
            </a:r>
            <a:r>
              <a:rPr lang="en-US" altLang="ko-KR" sz="3300" dirty="0"/>
              <a:t>(</a:t>
            </a:r>
            <a:r>
              <a:rPr lang="en-US" altLang="ko-KR" sz="3300" dirty="0" err="1"/>
              <a:t>Apoplipoprotein</a:t>
            </a:r>
            <a:r>
              <a:rPr lang="en-US" altLang="ko-KR" sz="3300" dirty="0"/>
              <a:t> </a:t>
            </a:r>
            <a:r>
              <a:rPr lang="el-GR" altLang="ko-KR" sz="3300" dirty="0"/>
              <a:t>ε4 </a:t>
            </a:r>
            <a:r>
              <a:rPr lang="en-US" altLang="ko-KR" sz="3300" dirty="0"/>
              <a:t>allele)</a:t>
            </a:r>
          </a:p>
          <a:p>
            <a:pPr lvl="1"/>
            <a:r>
              <a:rPr lang="ko-KR" altLang="en-US" sz="3300" dirty="0"/>
              <a:t>낮은 교육 수준</a:t>
            </a:r>
            <a:endParaRPr lang="en-US" altLang="ko-KR" sz="3300" dirty="0"/>
          </a:p>
          <a:p>
            <a:pPr lvl="1"/>
            <a:r>
              <a:rPr lang="ko-KR" altLang="en-US" sz="3300" dirty="0"/>
              <a:t>혈관계 위험인자</a:t>
            </a:r>
            <a:r>
              <a:rPr lang="en-US" altLang="ko-KR" sz="3300" dirty="0"/>
              <a:t>: </a:t>
            </a:r>
            <a:r>
              <a:rPr lang="ko-KR" altLang="en-US" sz="3300" dirty="0"/>
              <a:t>당뇨</a:t>
            </a:r>
            <a:r>
              <a:rPr lang="en-US" altLang="ko-KR" sz="3300" dirty="0"/>
              <a:t>, </a:t>
            </a:r>
            <a:r>
              <a:rPr lang="ko-KR" altLang="en-US" sz="3300" dirty="0"/>
              <a:t>고혈압</a:t>
            </a:r>
            <a:r>
              <a:rPr lang="en-US" altLang="ko-KR" sz="3300" dirty="0"/>
              <a:t>, </a:t>
            </a:r>
            <a:r>
              <a:rPr lang="ko-KR" altLang="en-US" sz="3300" dirty="0"/>
              <a:t>비만</a:t>
            </a:r>
            <a:r>
              <a:rPr lang="en-US" altLang="ko-KR" sz="3300" dirty="0"/>
              <a:t>, </a:t>
            </a:r>
            <a:r>
              <a:rPr lang="ko-KR" altLang="en-US" sz="3300" dirty="0" err="1"/>
              <a:t>고지혈증</a:t>
            </a:r>
            <a:r>
              <a:rPr lang="en-US" altLang="ko-KR" sz="3300" dirty="0"/>
              <a:t>, </a:t>
            </a:r>
            <a:r>
              <a:rPr lang="ko-KR" altLang="en-US" sz="3300" dirty="0"/>
              <a:t>흡연</a:t>
            </a:r>
            <a:endParaRPr lang="en-US" altLang="ko-KR" sz="3300" dirty="0"/>
          </a:p>
          <a:p>
            <a:pPr lvl="1"/>
            <a:r>
              <a:rPr lang="ko-KR" altLang="en-US" sz="3300" dirty="0"/>
              <a:t>심혈관계질환</a:t>
            </a:r>
            <a:r>
              <a:rPr lang="en-US" altLang="ko-KR" sz="3300" dirty="0"/>
              <a:t>: </a:t>
            </a:r>
            <a:r>
              <a:rPr lang="ko-KR" altLang="en-US" sz="3300" dirty="0"/>
              <a:t>관상동맥질환</a:t>
            </a:r>
            <a:r>
              <a:rPr lang="en-US" altLang="ko-KR" sz="3300" dirty="0"/>
              <a:t>, </a:t>
            </a:r>
            <a:r>
              <a:rPr lang="ko-KR" altLang="en-US" sz="3300" dirty="0" err="1"/>
              <a:t>심방세동</a:t>
            </a:r>
            <a:r>
              <a:rPr lang="en-US" altLang="ko-KR" sz="3300" dirty="0"/>
              <a:t>, </a:t>
            </a:r>
            <a:r>
              <a:rPr lang="ko-KR" altLang="en-US" sz="3300" dirty="0"/>
              <a:t>울혈성심부전</a:t>
            </a:r>
            <a:r>
              <a:rPr lang="en-US" altLang="ko-KR" sz="3300" dirty="0"/>
              <a:t>, </a:t>
            </a:r>
            <a:r>
              <a:rPr lang="ko-KR" altLang="en-US" sz="3300" dirty="0"/>
              <a:t>뇌혈관질환</a:t>
            </a:r>
            <a:endParaRPr lang="en-US" altLang="ko-KR" sz="3300" dirty="0"/>
          </a:p>
          <a:p>
            <a:pPr lvl="1"/>
            <a:r>
              <a:rPr lang="ko-KR" altLang="en-US" sz="3300" dirty="0"/>
              <a:t>전신 염증</a:t>
            </a:r>
            <a:r>
              <a:rPr lang="en-US" altLang="ko-KR" sz="3300" dirty="0"/>
              <a:t>: C-reactive protein</a:t>
            </a:r>
          </a:p>
          <a:p>
            <a:pPr lvl="1"/>
            <a:r>
              <a:rPr lang="ko-KR" altLang="en-US" sz="3300" dirty="0"/>
              <a:t>우울</a:t>
            </a:r>
            <a:r>
              <a:rPr lang="en-US" altLang="ko-KR" sz="3300" dirty="0"/>
              <a:t>, </a:t>
            </a:r>
            <a:r>
              <a:rPr lang="ko-KR" altLang="en-US" sz="3300" dirty="0"/>
              <a:t>불안</a:t>
            </a:r>
            <a:r>
              <a:rPr lang="en-US" altLang="ko-KR" sz="3300" dirty="0"/>
              <a:t>, </a:t>
            </a:r>
            <a:r>
              <a:rPr lang="ko-KR" altLang="en-US" sz="3300" dirty="0" err="1" smtClean="0"/>
              <a:t>무감동</a:t>
            </a:r>
            <a:endParaRPr lang="en-US" altLang="ko-KR" sz="3300" dirty="0" smtClean="0"/>
          </a:p>
          <a:p>
            <a:pPr lvl="1"/>
            <a:endParaRPr lang="en-US" altLang="ko-KR" dirty="0"/>
          </a:p>
          <a:p>
            <a:r>
              <a:rPr lang="ko-KR" altLang="en-US" sz="4400" b="1" dirty="0"/>
              <a:t>보호인자</a:t>
            </a:r>
            <a:endParaRPr lang="en-US" altLang="ko-KR" sz="4400" b="1" dirty="0"/>
          </a:p>
          <a:p>
            <a:pPr lvl="1"/>
            <a:r>
              <a:rPr lang="ko-KR" altLang="en-US" sz="3800" dirty="0"/>
              <a:t>높은 교육수준</a:t>
            </a:r>
            <a:endParaRPr lang="en-US" altLang="ko-KR" sz="3800" dirty="0"/>
          </a:p>
          <a:p>
            <a:pPr lvl="1"/>
            <a:r>
              <a:rPr lang="ko-KR" altLang="en-US" sz="3800" dirty="0"/>
              <a:t>인지기능 유지와 관련된 여러 활동</a:t>
            </a:r>
            <a:endParaRPr lang="en-US" altLang="ko-KR" sz="3800" dirty="0"/>
          </a:p>
          <a:p>
            <a:pPr lvl="1"/>
            <a:r>
              <a:rPr lang="ko-KR" altLang="en-US" sz="3800" dirty="0"/>
              <a:t>운동</a:t>
            </a:r>
            <a:r>
              <a:rPr lang="en-US" altLang="ko-KR" sz="3800" dirty="0"/>
              <a:t>/</a:t>
            </a:r>
            <a:r>
              <a:rPr lang="ko-KR" altLang="en-US" sz="3800" dirty="0"/>
              <a:t>육체 활동</a:t>
            </a:r>
            <a:endParaRPr lang="en-US" altLang="ko-KR" sz="3800" dirty="0"/>
          </a:p>
          <a:p>
            <a:pPr lvl="1"/>
            <a:r>
              <a:rPr lang="ko-KR" altLang="en-US" sz="3800" dirty="0"/>
              <a:t>식사</a:t>
            </a:r>
            <a:r>
              <a:rPr lang="en-US" altLang="ko-KR" sz="3800" dirty="0"/>
              <a:t>: monounsaturated and polyunsaturated fatty acids</a:t>
            </a:r>
          </a:p>
          <a:p>
            <a:pPr lvl="1"/>
            <a:r>
              <a:rPr lang="ko-KR" altLang="en-US" sz="3800" dirty="0"/>
              <a:t>지중해식</a:t>
            </a:r>
            <a:r>
              <a:rPr lang="en-US" altLang="ko-KR" sz="3800" dirty="0"/>
              <a:t>(Mediterranean diet)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45716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경도인지장애의 임상증상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4294967295"/>
          </p:nvPr>
        </p:nvSpPr>
        <p:spPr>
          <a:xfrm>
            <a:off x="396330" y="1514276"/>
            <a:ext cx="8508082" cy="4876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2200" b="1" dirty="0"/>
              <a:t>인지기능 저하와 함께 집행기능의 조절 및 속도의 </a:t>
            </a:r>
            <a:r>
              <a:rPr lang="ko-KR" altLang="en-US" sz="2200" b="1" dirty="0" smtClean="0"/>
              <a:t>저하</a:t>
            </a:r>
            <a:endParaRPr lang="en-US" altLang="ko-KR" sz="2200" b="1" dirty="0" smtClean="0"/>
          </a:p>
          <a:p>
            <a:endParaRPr lang="en-US" altLang="ko-KR" sz="2200" dirty="0"/>
          </a:p>
          <a:p>
            <a:r>
              <a:rPr lang="ko-KR" altLang="en-US" sz="2200" b="1" dirty="0"/>
              <a:t>정서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행동 증상이 흔함</a:t>
            </a:r>
            <a:endParaRPr lang="en-US" altLang="ko-KR" sz="2200" b="1" dirty="0"/>
          </a:p>
          <a:p>
            <a:pPr lvl="1"/>
            <a:r>
              <a:rPr lang="ko-KR" altLang="en-US" sz="2000" dirty="0"/>
              <a:t>우울이 흔하며</a:t>
            </a:r>
            <a:r>
              <a:rPr lang="en-US" altLang="ko-KR" sz="2000" dirty="0"/>
              <a:t>, </a:t>
            </a:r>
            <a:r>
              <a:rPr lang="ko-KR" altLang="en-US" sz="2000" dirty="0"/>
              <a:t>불안</a:t>
            </a:r>
            <a:r>
              <a:rPr lang="en-US" altLang="ko-KR" sz="2000" dirty="0"/>
              <a:t>, </a:t>
            </a:r>
            <a:r>
              <a:rPr lang="ko-KR" altLang="en-US" sz="2000" dirty="0"/>
              <a:t>공격성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무감동</a:t>
            </a:r>
            <a:r>
              <a:rPr lang="ko-KR" altLang="en-US" sz="2000" dirty="0"/>
              <a:t> 등을 보일 수 있음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우울이 있는 </a:t>
            </a:r>
            <a:r>
              <a:rPr lang="en-US" altLang="ko-KR" sz="2000" dirty="0"/>
              <a:t>MCI</a:t>
            </a:r>
            <a:r>
              <a:rPr lang="ko-KR" altLang="en-US" sz="2000" dirty="0"/>
              <a:t>는 치매로 발전할 가능성이 매우 </a:t>
            </a:r>
            <a:r>
              <a:rPr lang="ko-KR" altLang="en-US" sz="2000" dirty="0" smtClean="0"/>
              <a:t>높음</a:t>
            </a:r>
            <a:endParaRPr lang="en-US" altLang="ko-KR" sz="2000" dirty="0" smtClean="0"/>
          </a:p>
          <a:p>
            <a:pPr lvl="1"/>
            <a:endParaRPr lang="en-US" altLang="ko-KR" sz="2200" dirty="0"/>
          </a:p>
          <a:p>
            <a:r>
              <a:rPr lang="en-US" altLang="ko-KR" sz="2200" b="1" dirty="0"/>
              <a:t>GDS (global deterioration scales) stage 2 or 3 and a CDR(clinical dementia rating) of 0 or </a:t>
            </a:r>
            <a:r>
              <a:rPr lang="en-US" altLang="ko-KR" sz="2200" b="1" dirty="0" smtClean="0"/>
              <a:t>0.5</a:t>
            </a:r>
          </a:p>
          <a:p>
            <a:endParaRPr lang="en-US" altLang="ko-KR" sz="2200" dirty="0"/>
          </a:p>
          <a:p>
            <a:r>
              <a:rPr lang="en-US" altLang="ko-KR" sz="2200" b="1" dirty="0"/>
              <a:t>Mini-Mental State Examination (MMSE)</a:t>
            </a:r>
            <a:r>
              <a:rPr lang="ko-KR" altLang="en-US" sz="2200" b="1" dirty="0"/>
              <a:t>는 민감도가 떨어짐</a:t>
            </a:r>
          </a:p>
        </p:txBody>
      </p:sp>
    </p:spTree>
    <p:extLst>
      <p:ext uri="{BB962C8B-B14F-4D97-AF65-F5344CB8AC3E}">
        <p14:creationId xmlns:p14="http://schemas.microsoft.com/office/powerpoint/2010/main" val="192758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경도인지장애의 진단</a:t>
            </a:r>
            <a:endParaRPr lang="ko-KR" altLang="en-US" dirty="0"/>
          </a:p>
        </p:txBody>
      </p:sp>
      <p:pic>
        <p:nvPicPr>
          <p:cNvPr id="35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92474" y="1278508"/>
            <a:ext cx="5801708" cy="48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7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대한민국</a:t>
            </a:r>
            <a:r>
              <a:rPr lang="en-US" altLang="ko-KR" dirty="0"/>
              <a:t> ‘</a:t>
            </a:r>
            <a:r>
              <a:rPr lang="ko-KR" altLang="en-US" dirty="0" smtClean="0"/>
              <a:t>고령 </a:t>
            </a:r>
            <a:r>
              <a:rPr lang="ko-KR" altLang="en-US" dirty="0"/>
              <a:t>사회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4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6" b="1334"/>
          <a:stretch>
            <a:fillRect/>
          </a:stretch>
        </p:blipFill>
        <p:spPr bwMode="auto">
          <a:xfrm>
            <a:off x="5987" y="2814000"/>
            <a:ext cx="3335413" cy="386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47"/>
          <a:stretch>
            <a:fillRect/>
          </a:stretch>
        </p:blipFill>
        <p:spPr bwMode="auto">
          <a:xfrm>
            <a:off x="1334022" y="937518"/>
            <a:ext cx="6248667" cy="3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48105" r="11147"/>
          <a:stretch>
            <a:fillRect/>
          </a:stretch>
        </p:blipFill>
        <p:spPr bwMode="auto">
          <a:xfrm>
            <a:off x="1332434" y="1292200"/>
            <a:ext cx="6264696" cy="109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01" y="2852934"/>
            <a:ext cx="5802600" cy="36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경도인지장애의 예후</a:t>
            </a:r>
            <a:endParaRPr lang="ko-KR" altLang="en-US" dirty="0">
              <a:solidFill>
                <a:srgbClr val="FFFF99">
                  <a:alpha val="99000"/>
                </a:srgbClr>
              </a:solidFill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lum bright="-5000"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8" y="1278508"/>
            <a:ext cx="89569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930" y="365477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Non-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306" y="4764216"/>
            <a:ext cx="87129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ko-KR" altLang="en-US" b="1" u="sng" dirty="0" smtClean="0">
                <a:solidFill>
                  <a:prstClr val="black"/>
                </a:solidFill>
              </a:rPr>
              <a:t>매년 </a:t>
            </a:r>
            <a:r>
              <a:rPr lang="en-US" altLang="ko-KR" b="1" u="sng" dirty="0">
                <a:solidFill>
                  <a:prstClr val="black"/>
                </a:solidFill>
              </a:rPr>
              <a:t>10-15%</a:t>
            </a:r>
            <a:r>
              <a:rPr lang="ko-KR" altLang="en-US" b="1" u="sng" dirty="0">
                <a:solidFill>
                  <a:prstClr val="black"/>
                </a:solidFill>
              </a:rPr>
              <a:t>의 </a:t>
            </a:r>
            <a:r>
              <a:rPr lang="en-US" altLang="ko-KR" b="1" u="sng" dirty="0">
                <a:solidFill>
                  <a:prstClr val="black"/>
                </a:solidFill>
              </a:rPr>
              <a:t>MCI </a:t>
            </a:r>
            <a:r>
              <a:rPr lang="ko-KR" altLang="en-US" b="1" u="sng" dirty="0">
                <a:solidFill>
                  <a:prstClr val="black"/>
                </a:solidFill>
              </a:rPr>
              <a:t>환자가 치매</a:t>
            </a:r>
            <a:r>
              <a:rPr lang="ko-KR" altLang="en-US" dirty="0">
                <a:solidFill>
                  <a:prstClr val="black"/>
                </a:solidFill>
              </a:rPr>
              <a:t>로 </a:t>
            </a:r>
            <a:r>
              <a:rPr lang="ko-KR" altLang="en-US" dirty="0" smtClean="0">
                <a:solidFill>
                  <a:prstClr val="black"/>
                </a:solidFill>
              </a:rPr>
              <a:t>진행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2. </a:t>
            </a:r>
            <a:r>
              <a:rPr lang="ko-KR" altLang="en-US" dirty="0" smtClean="0">
                <a:solidFill>
                  <a:prstClr val="black"/>
                </a:solidFill>
              </a:rPr>
              <a:t>정상 </a:t>
            </a:r>
            <a:r>
              <a:rPr lang="ko-KR" altLang="en-US" dirty="0" err="1">
                <a:solidFill>
                  <a:prstClr val="black"/>
                </a:solidFill>
              </a:rPr>
              <a:t>노인군의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1-2%</a:t>
            </a:r>
            <a:r>
              <a:rPr lang="ko-KR" altLang="en-US" dirty="0" smtClean="0">
                <a:solidFill>
                  <a:prstClr val="black"/>
                </a:solidFill>
              </a:rPr>
              <a:t>가 매년 </a:t>
            </a:r>
            <a:r>
              <a:rPr lang="ko-KR" altLang="en-US" dirty="0">
                <a:solidFill>
                  <a:prstClr val="black"/>
                </a:solidFill>
              </a:rPr>
              <a:t>치매로 진행하는 것에 </a:t>
            </a:r>
            <a:r>
              <a:rPr lang="ko-KR" altLang="en-US" dirty="0" smtClean="0">
                <a:solidFill>
                  <a:prstClr val="black"/>
                </a:solidFill>
              </a:rPr>
              <a:t>비해 진행률이 </a:t>
            </a:r>
            <a:r>
              <a:rPr lang="ko-KR" altLang="en-US" dirty="0">
                <a:solidFill>
                  <a:prstClr val="black"/>
                </a:solidFill>
              </a:rPr>
              <a:t>확연하게 </a:t>
            </a:r>
            <a:r>
              <a:rPr lang="ko-KR" altLang="en-US" dirty="0" smtClean="0">
                <a:solidFill>
                  <a:prstClr val="black"/>
                </a:solidFill>
              </a:rPr>
              <a:t>높음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3. MCI </a:t>
            </a:r>
            <a:r>
              <a:rPr lang="ko-KR" altLang="en-US" dirty="0">
                <a:solidFill>
                  <a:prstClr val="black"/>
                </a:solidFill>
              </a:rPr>
              <a:t>환자의 </a:t>
            </a:r>
            <a:r>
              <a:rPr lang="ko-KR" altLang="en-US" dirty="0" smtClean="0">
                <a:solidFill>
                  <a:prstClr val="black"/>
                </a:solidFill>
              </a:rPr>
              <a:t>약 </a:t>
            </a:r>
            <a:r>
              <a:rPr lang="en-US" altLang="ko-KR" b="1" u="sng" dirty="0" smtClean="0">
                <a:solidFill>
                  <a:prstClr val="black"/>
                </a:solidFill>
              </a:rPr>
              <a:t>80</a:t>
            </a:r>
            <a:r>
              <a:rPr lang="en-US" altLang="ko-KR" b="1" u="sng" dirty="0">
                <a:solidFill>
                  <a:prstClr val="black"/>
                </a:solidFill>
              </a:rPr>
              <a:t>%</a:t>
            </a:r>
            <a:r>
              <a:rPr lang="ko-KR" altLang="en-US" b="1" u="sng" dirty="0">
                <a:solidFill>
                  <a:prstClr val="black"/>
                </a:solidFill>
              </a:rPr>
              <a:t>가 </a:t>
            </a:r>
            <a:r>
              <a:rPr lang="en-US" altLang="ko-KR" b="1" u="sng" dirty="0" smtClean="0">
                <a:solidFill>
                  <a:prstClr val="black"/>
                </a:solidFill>
              </a:rPr>
              <a:t>10</a:t>
            </a:r>
            <a:r>
              <a:rPr lang="ko-KR" altLang="en-US" b="1" u="sng" dirty="0" smtClean="0">
                <a:solidFill>
                  <a:prstClr val="black"/>
                </a:solidFill>
              </a:rPr>
              <a:t>년 </a:t>
            </a:r>
            <a:r>
              <a:rPr lang="ko-KR" altLang="en-US" b="1" u="sng" dirty="0">
                <a:solidFill>
                  <a:prstClr val="black"/>
                </a:solidFill>
              </a:rPr>
              <a:t>안에 치매 </a:t>
            </a:r>
            <a:r>
              <a:rPr lang="ko-KR" altLang="en-US" dirty="0" smtClean="0">
                <a:solidFill>
                  <a:prstClr val="black"/>
                </a:solidFill>
              </a:rPr>
              <a:t>증상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6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경도인지장애의 예후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108298" y="6769485"/>
            <a:ext cx="7848872" cy="504056"/>
          </a:xfrm>
        </p:spPr>
        <p:txBody>
          <a:bodyPr/>
          <a:lstStyle/>
          <a:p>
            <a:r>
              <a:rPr lang="en-US" altLang="ko-KR" dirty="0"/>
              <a:t>Roberts RO, et al. Neurology. 2014 Jan 28; 82(4): 317–325.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smtClean="0"/>
              <a:t>경도인지장애에서 치매로 발전할 위험률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r>
              <a:rPr lang="en-US" altLang="ko-KR" dirty="0"/>
              <a:t>Compared with subjects who were </a:t>
            </a:r>
            <a:r>
              <a:rPr lang="en-US" altLang="ko-KR" dirty="0" smtClean="0"/>
              <a:t>cognitive normal </a:t>
            </a:r>
            <a:r>
              <a:rPr lang="en-US" altLang="ko-KR" dirty="0"/>
              <a:t>at baseline, the HR for dementia was 28.82 (95% CI 17.91, 46.37; </a:t>
            </a:r>
            <a:r>
              <a:rPr lang="en-US" altLang="ko-KR" i="1" dirty="0"/>
              <a:t>p</a:t>
            </a:r>
            <a:r>
              <a:rPr lang="en-US" altLang="ko-KR" dirty="0"/>
              <a:t> &lt; 0.001) for MCI without reversion and 6.56 (95% CI 3.18, 13.56; </a:t>
            </a:r>
            <a:r>
              <a:rPr lang="en-US" altLang="ko-KR" i="1" dirty="0"/>
              <a:t>p</a:t>
            </a:r>
            <a:r>
              <a:rPr lang="en-US" altLang="ko-KR" dirty="0"/>
              <a:t> &lt; 0.001) for MCI with reversion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58" y="2502644"/>
            <a:ext cx="5783161" cy="39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경도인지장애별 예후</a:t>
            </a:r>
            <a:endParaRPr lang="ko-KR" altLang="en-US" dirty="0">
              <a:solidFill>
                <a:srgbClr val="FFFF99">
                  <a:alpha val="99000"/>
                </a:srgb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5"/>
          </p:nvPr>
        </p:nvSpPr>
        <p:spPr>
          <a:xfrm>
            <a:off x="7021066" y="6584958"/>
            <a:ext cx="1959339" cy="146836"/>
          </a:xfrm>
        </p:spPr>
        <p:txBody>
          <a:bodyPr/>
          <a:lstStyle/>
          <a:p>
            <a:r>
              <a:rPr lang="en-US" altLang="ko-KR" sz="800" b="1" dirty="0"/>
              <a:t>Neurology 1993;43:250-260. </a:t>
            </a:r>
            <a:endParaRPr lang="ko-KR" altLang="en-US" sz="800" b="1" dirty="0"/>
          </a:p>
        </p:txBody>
      </p:sp>
      <p:pic>
        <p:nvPicPr>
          <p:cNvPr id="6146" name="Picture 2" descr="http://www.dialogues-cns.org/figures/DialoguesClinNeurosci-6-351-g003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1" b="8936"/>
          <a:stretch/>
        </p:blipFill>
        <p:spPr bwMode="auto">
          <a:xfrm>
            <a:off x="467625" y="1330756"/>
            <a:ext cx="8250082" cy="47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경도인지장애</a:t>
            </a:r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별</a:t>
            </a:r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 예후의 차이</a:t>
            </a:r>
            <a:endParaRPr lang="ko-KR" altLang="en-US" dirty="0">
              <a:solidFill>
                <a:srgbClr val="FFFF99">
                  <a:alpha val="99000"/>
                </a:srgb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30" y="1638548"/>
            <a:ext cx="8424936" cy="4896544"/>
          </a:xfrm>
          <a:prstGeom prst="rect">
            <a:avLst/>
          </a:prstGeom>
        </p:spPr>
      </p:pic>
      <p:sp>
        <p:nvSpPr>
          <p:cNvPr id="8" name="텍스트 개체 틀 2"/>
          <p:cNvSpPr txBox="1">
            <a:spLocks/>
          </p:cNvSpPr>
          <p:nvPr/>
        </p:nvSpPr>
        <p:spPr>
          <a:xfrm>
            <a:off x="108298" y="6769485"/>
            <a:ext cx="7848872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kern="12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Roberts RO, et al. Neurology. 2014 Jan 28; 82(4): 317–325.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8336" y="4420417"/>
            <a:ext cx="8352930" cy="7200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2992" y="4530405"/>
            <a:ext cx="2376264" cy="610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5"/>
          <p:cNvSpPr>
            <a:spLocks noGrp="1"/>
          </p:cNvSpPr>
          <p:nvPr>
            <p:ph idx="26"/>
          </p:nvPr>
        </p:nvSpPr>
        <p:spPr>
          <a:xfrm>
            <a:off x="468338" y="968334"/>
            <a:ext cx="8352928" cy="4392488"/>
          </a:xfrm>
        </p:spPr>
        <p:txBody>
          <a:bodyPr/>
          <a:lstStyle/>
          <a:p>
            <a:r>
              <a:rPr lang="en-US" altLang="ko-KR" dirty="0" err="1" smtClean="0"/>
              <a:t>Nonamnestic</a:t>
            </a:r>
            <a:r>
              <a:rPr lang="en-US" altLang="ko-KR" dirty="0" smtClean="0"/>
              <a:t> / Amnestic MCI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dementia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진행될 위험률에는 유의한 차이는 없었지만</a:t>
            </a:r>
            <a:r>
              <a:rPr lang="en-US" altLang="ko-KR" dirty="0" smtClean="0"/>
              <a:t>, Multiple Domain MCI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Single Doman MCI </a:t>
            </a:r>
            <a:r>
              <a:rPr lang="ko-KR" altLang="en-US" dirty="0" smtClean="0"/>
              <a:t>대비 </a:t>
            </a:r>
            <a:r>
              <a:rPr lang="en-US" altLang="ko-KR" dirty="0" smtClean="0"/>
              <a:t>dementia</a:t>
            </a:r>
            <a:r>
              <a:rPr lang="ko-KR" altLang="en-US" dirty="0" smtClean="0"/>
              <a:t>로 진행될 위험률이 유의하게 높다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330" y="6544926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naMCI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nonamnestic</a:t>
            </a:r>
            <a:r>
              <a:rPr lang="en-US" altLang="ko-KR" sz="1000" dirty="0" smtClean="0"/>
              <a:t> MCI; aMCI, Amnestic MCI; SD MCI, Single Doman MCI; MD MCI, Multiple Domain MCI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115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err="1" smtClean="0"/>
              <a:t>NonAmnestic</a:t>
            </a:r>
            <a:r>
              <a:rPr lang="en-US" altLang="ko-KR" dirty="0" smtClean="0"/>
              <a:t> / Amnestic MCI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26"/>
          </p:nvPr>
        </p:nvSpPr>
        <p:spPr>
          <a:xfrm>
            <a:off x="468338" y="1494532"/>
            <a:ext cx="4104456" cy="4824536"/>
          </a:xfrm>
        </p:spPr>
        <p:txBody>
          <a:bodyPr/>
          <a:lstStyle/>
          <a:p>
            <a:r>
              <a:rPr lang="en-US" altLang="ko-KR" b="0" dirty="0" smtClean="0"/>
              <a:t>Incidence </a:t>
            </a:r>
            <a:r>
              <a:rPr lang="en-US" altLang="ko-KR" b="0" dirty="0"/>
              <a:t>density estimate of the annualized competing risk of transitioning from </a:t>
            </a:r>
            <a:r>
              <a:rPr lang="en-US" altLang="ko-KR" dirty="0" err="1"/>
              <a:t>nonamnestic</a:t>
            </a:r>
            <a:r>
              <a:rPr lang="en-US" altLang="ko-KR" dirty="0"/>
              <a:t> MCI to probable DLB was 20% </a:t>
            </a:r>
            <a:r>
              <a:rPr lang="en-US" altLang="ko-KR" b="0" dirty="0"/>
              <a:t>(20 per 100 person-years, 95% confidence interval [CI] 15.3–27.5) compared with </a:t>
            </a:r>
            <a:r>
              <a:rPr lang="en-US" altLang="ko-KR" dirty="0"/>
              <a:t>1.6% to probable AD</a:t>
            </a:r>
            <a:r>
              <a:rPr lang="en-US" altLang="ko-KR" b="0" dirty="0"/>
              <a:t> (1.6 per 100 person-years, 95% CI 0.61–4.3). </a:t>
            </a:r>
            <a:endParaRPr lang="en-US" altLang="ko-KR" b="0" dirty="0" smtClean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en-US" altLang="ko-KR" b="0" dirty="0" smtClean="0"/>
              <a:t>In </a:t>
            </a:r>
            <a:r>
              <a:rPr lang="en-US" altLang="ko-KR" b="0" dirty="0"/>
              <a:t>contrast, the annual relative competing risk of </a:t>
            </a:r>
            <a:r>
              <a:rPr lang="en-US" altLang="ko-KR" dirty="0"/>
              <a:t>amnestic MCI to DLB was 1.5% </a:t>
            </a:r>
            <a:r>
              <a:rPr lang="en-US" altLang="ko-KR" b="0" dirty="0"/>
              <a:t>(1.5 per 100 person-years, 95% CI 1.0–2.2) compared with </a:t>
            </a:r>
            <a:r>
              <a:rPr lang="en-US" altLang="ko-KR" dirty="0"/>
              <a:t>17% to clinically probable AD </a:t>
            </a:r>
            <a:r>
              <a:rPr lang="en-US" altLang="ko-KR" b="0" dirty="0"/>
              <a:t>(17 per 100 person-years, 95% CI 14.9–19.4).</a:t>
            </a:r>
            <a:endParaRPr lang="ko-KR" altLang="en-US" b="0" dirty="0"/>
          </a:p>
          <a:p>
            <a:endParaRPr lang="ko-KR" altLang="en-US" b="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경도인지장애별 예후의 차이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08298" y="6769485"/>
            <a:ext cx="7848872" cy="504056"/>
          </a:xfrm>
        </p:spPr>
        <p:txBody>
          <a:bodyPr/>
          <a:lstStyle/>
          <a:p>
            <a:r>
              <a:rPr lang="en-US" altLang="ko-KR" dirty="0" err="1"/>
              <a:t>Ferman</a:t>
            </a:r>
            <a:r>
              <a:rPr lang="en-US" altLang="ko-KR" dirty="0"/>
              <a:t> TJ, et al. Neurology. 2013 Dec 3; 81(23): 2032–2038.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27"/>
          </p:nvPr>
        </p:nvPicPr>
        <p:blipFill>
          <a:blip r:embed="rId2"/>
          <a:stretch>
            <a:fillRect/>
          </a:stretch>
        </p:blipFill>
        <p:spPr>
          <a:xfrm>
            <a:off x="4716463" y="1566540"/>
            <a:ext cx="410527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6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Subtypes of MCI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1279" t="29344" r="11184" b="13622"/>
          <a:stretch>
            <a:fillRect/>
          </a:stretch>
        </p:blipFill>
        <p:spPr bwMode="auto">
          <a:xfrm>
            <a:off x="459285" y="1350516"/>
            <a:ext cx="8322257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6970" y="6282225"/>
            <a:ext cx="2563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ko-KR" sz="1200" dirty="0">
                <a:solidFill>
                  <a:prstClr val="black"/>
                </a:solidFill>
              </a:rPr>
              <a:t>Clin Geriatr Med 2013;29:753–772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99"/>
                </a:solidFill>
              </a:rPr>
              <a:t>경도인지장애 치료 옵션</a:t>
            </a:r>
            <a:endParaRPr lang="ko-KR" altLang="en-US" dirty="0">
              <a:solidFill>
                <a:srgbClr val="FFFF99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516953552"/>
              </p:ext>
            </p:extLst>
          </p:nvPr>
        </p:nvGraphicFramePr>
        <p:xfrm>
          <a:off x="1404442" y="1710556"/>
          <a:ext cx="6097059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274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뇌졸중 후 인지기능 저하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44959"/>
            <a:ext cx="5837238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5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뇌졸중과 인지기능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2" y="846460"/>
            <a:ext cx="8231188" cy="579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8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뇌졸중과 인지기능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870843"/>
            <a:ext cx="5057775" cy="602428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0" y="1830387"/>
            <a:ext cx="3924300" cy="40322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고령화에 따른 치매 환자 증가</a:t>
            </a:r>
            <a:endParaRPr lang="ko-KR" altLang="en-US" dirty="0"/>
          </a:p>
        </p:txBody>
      </p:sp>
      <p:pic>
        <p:nvPicPr>
          <p:cNvPr id="1026" name="Picture 2" descr="65세 이상 10명 중 1명은 치매… 2050년 치매환자 '300만명'-국민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38" y="908880"/>
            <a:ext cx="4004753" cy="2676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028" name="Picture 4" descr="2050년 치매 노인 303만명… 빠른 진단·약물치료로 '고통 완화'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42" y="908880"/>
            <a:ext cx="3528392" cy="267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19년 치매관리비용 16조3천억...1인당 2,073만원 - 디멘시아뉴스(DementiaNew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67" y="3726780"/>
            <a:ext cx="5715000" cy="31952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0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6712" y="1716013"/>
            <a:ext cx="6720458" cy="51071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혈관성치매</a:t>
            </a:r>
            <a:r>
              <a:rPr lang="en-US" altLang="ko-KR" dirty="0"/>
              <a:t>(Vascular dementia)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60426" y="911612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/>
              <a:t>Clinical features will depend largely on what part 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of </a:t>
            </a:r>
            <a:r>
              <a:rPr lang="en-US" altLang="ko-KR" sz="2000" b="1" dirty="0"/>
              <a:t>the brain </a:t>
            </a:r>
            <a:r>
              <a:rPr lang="en-US" altLang="ko-KR" sz="2000" b="1" dirty="0" smtClean="0"/>
              <a:t>was </a:t>
            </a:r>
            <a:r>
              <a:rPr lang="en-US" altLang="ko-KR" sz="2000" b="1" dirty="0"/>
              <a:t>damaged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3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혈관성치매</a:t>
            </a:r>
            <a:r>
              <a:rPr lang="en-US" altLang="ko-KR" dirty="0"/>
              <a:t>(Vascular dementia)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231626" y="1278508"/>
            <a:ext cx="8229600" cy="4876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ko-KR" altLang="en-US" sz="2400" b="1" dirty="0"/>
              <a:t>병리학</a:t>
            </a:r>
            <a:endParaRPr lang="en-US" altLang="ko-KR" sz="2400" b="1" dirty="0"/>
          </a:p>
          <a:p>
            <a:pPr lvl="1"/>
            <a:r>
              <a:rPr lang="ko-KR" altLang="en-US" sz="2000" dirty="0"/>
              <a:t>기억 장애를 담당하는 부위의 뇌졸중에 의해 발생 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r>
              <a:rPr lang="en-US" altLang="ko-KR" sz="2400" b="1" dirty="0"/>
              <a:t>Key features</a:t>
            </a:r>
          </a:p>
          <a:p>
            <a:pPr lvl="1"/>
            <a:r>
              <a:rPr lang="ko-KR" altLang="en-US" sz="2000" dirty="0"/>
              <a:t>알츠하이머병과 동반되는 경우가 </a:t>
            </a:r>
            <a:r>
              <a:rPr lang="ko-KR" altLang="en-US" sz="2000" dirty="0" smtClean="0"/>
              <a:t>흔함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판단</a:t>
            </a:r>
            <a:r>
              <a:rPr lang="en-US" altLang="ko-KR" sz="2000" dirty="0"/>
              <a:t>, </a:t>
            </a:r>
            <a:r>
              <a:rPr lang="ko-KR" altLang="en-US" sz="2000" dirty="0"/>
              <a:t>계획</a:t>
            </a:r>
            <a:r>
              <a:rPr lang="en-US" altLang="ko-KR" sz="2000" dirty="0"/>
              <a:t>, </a:t>
            </a:r>
            <a:r>
              <a:rPr lang="ko-KR" altLang="en-US" sz="2000" dirty="0"/>
              <a:t>결정 능력의 저하</a:t>
            </a:r>
            <a:r>
              <a:rPr lang="en-US" altLang="ko-KR" sz="2000" dirty="0"/>
              <a:t>, </a:t>
            </a:r>
            <a:r>
              <a:rPr lang="ko-KR" altLang="en-US" sz="2000" dirty="0"/>
              <a:t>보행장애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ko-KR" altLang="en-US" sz="2000" dirty="0" smtClean="0"/>
              <a:t>   균형 </a:t>
            </a:r>
            <a:r>
              <a:rPr lang="ko-KR" altLang="en-US" sz="2000" dirty="0"/>
              <a:t>및 언어장애 등이 </a:t>
            </a:r>
            <a:r>
              <a:rPr lang="ko-KR" altLang="en-US" sz="2000" dirty="0" err="1"/>
              <a:t>뇌경색</a:t>
            </a:r>
            <a:r>
              <a:rPr lang="ko-KR" altLang="en-US" sz="2000" dirty="0"/>
              <a:t> 부위에 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따라 </a:t>
            </a:r>
            <a:r>
              <a:rPr lang="ko-KR" altLang="en-US" sz="2000" dirty="0"/>
              <a:t>초기부터 나올 수 있음</a:t>
            </a:r>
            <a:r>
              <a:rPr lang="en-US" altLang="ko-KR" sz="2000" dirty="0" smtClean="0"/>
              <a:t>.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국소 신경학적 증상 및 징후가 </a:t>
            </a:r>
            <a:r>
              <a:rPr lang="ko-KR" altLang="en-US" sz="2000" dirty="0" smtClean="0"/>
              <a:t>중요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err="1"/>
              <a:t>뇌경색의</a:t>
            </a:r>
            <a:r>
              <a:rPr lang="ko-KR" altLang="en-US" sz="2000" dirty="0"/>
              <a:t> 위치 및 범위가 인지기능 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저하에 </a:t>
            </a:r>
            <a:r>
              <a:rPr lang="ko-KR" altLang="en-US" sz="2000" dirty="0"/>
              <a:t>중요</a:t>
            </a:r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9200" y="2430636"/>
            <a:ext cx="340809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혈관성치매</a:t>
            </a:r>
            <a:r>
              <a:rPr lang="en-US" altLang="ko-KR" dirty="0"/>
              <a:t>(Vascular dementia)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4294967295"/>
          </p:nvPr>
        </p:nvSpPr>
        <p:spPr>
          <a:xfrm>
            <a:off x="5868938" y="1553916"/>
            <a:ext cx="3116792" cy="253290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b="1" dirty="0"/>
              <a:t>종류</a:t>
            </a:r>
            <a:endParaRPr lang="en-US" altLang="ko-KR" sz="2400" b="1" dirty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err="1" smtClean="0"/>
              <a:t>소혈관질환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Small vessel ischemic </a:t>
            </a:r>
            <a:r>
              <a:rPr lang="en-US" altLang="ko-KR" sz="1400" dirty="0" smtClean="0"/>
              <a:t>disease)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다발경색치매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Multi-infarct dementia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/>
              <a:t>전략 </a:t>
            </a:r>
            <a:r>
              <a:rPr lang="ko-KR" altLang="en-US" sz="1400" dirty="0" err="1"/>
              <a:t>뇌경색</a:t>
            </a:r>
            <a:r>
              <a:rPr lang="ko-KR" altLang="en-US" sz="1400" dirty="0"/>
              <a:t> 치매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Strategic infarct dementia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err="1" smtClean="0"/>
              <a:t>뇌아밀로이드혈관병증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Cerebral </a:t>
            </a:r>
            <a:r>
              <a:rPr lang="en-US" altLang="ko-KR" sz="1400" dirty="0" err="1"/>
              <a:t>amyoloid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angiopathy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8286" t="14629" r="28435" b="12664"/>
          <a:stretch>
            <a:fillRect/>
          </a:stretch>
        </p:blipFill>
        <p:spPr bwMode="auto">
          <a:xfrm>
            <a:off x="180306" y="1206500"/>
            <a:ext cx="5689966" cy="485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5220866" y="6391076"/>
            <a:ext cx="3730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i="1" dirty="0"/>
              <a:t>Continuum (</a:t>
            </a:r>
            <a:r>
              <a:rPr lang="en-US" altLang="ko-KR" sz="1200" i="1" dirty="0" err="1"/>
              <a:t>Minneap</a:t>
            </a:r>
            <a:r>
              <a:rPr lang="en-US" altLang="ko-KR" sz="1200" i="1" dirty="0"/>
              <a:t> </a:t>
            </a:r>
            <a:r>
              <a:rPr lang="en-US" altLang="ko-KR" sz="1200" i="1" dirty="0" err="1"/>
              <a:t>Minn</a:t>
            </a:r>
            <a:r>
              <a:rPr lang="en-US" altLang="ko-KR" sz="1200" i="1" dirty="0"/>
              <a:t>) </a:t>
            </a:r>
            <a:r>
              <a:rPr lang="en-US" altLang="ko-KR" sz="1200" dirty="0"/>
              <a:t>2016;22:490–509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37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99"/>
                </a:solidFill>
              </a:rPr>
              <a:t>백질 고강도 신호 </a:t>
            </a:r>
            <a:r>
              <a:rPr lang="en-US" altLang="ko-KR" dirty="0" smtClean="0">
                <a:solidFill>
                  <a:srgbClr val="FFFF99"/>
                </a:solidFill>
              </a:rPr>
              <a:t>(WMHs) </a:t>
            </a:r>
            <a:r>
              <a:rPr lang="ko-KR" altLang="en-US" dirty="0" smtClean="0">
                <a:solidFill>
                  <a:srgbClr val="FFFF99"/>
                </a:solidFill>
              </a:rPr>
              <a:t>와 치매의 관계</a:t>
            </a:r>
            <a:endParaRPr lang="ko-KR" altLang="en-US" dirty="0">
              <a:solidFill>
                <a:srgbClr val="FFFF99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188461" y="6668037"/>
            <a:ext cx="7848872" cy="504056"/>
          </a:xfrm>
        </p:spPr>
        <p:txBody>
          <a:bodyPr/>
          <a:lstStyle/>
          <a:p>
            <a:r>
              <a:rPr lang="en-US" altLang="ko-KR" dirty="0" err="1" smtClean="0"/>
              <a:t>Woong</a:t>
            </a:r>
            <a:r>
              <a:rPr lang="en-US" altLang="ko-KR" dirty="0" smtClean="0"/>
              <a:t> </a:t>
            </a:r>
            <a:r>
              <a:rPr lang="en-US" altLang="ko-KR" dirty="0"/>
              <a:t>KJ, et al. Korean Journal of Psychosomatic </a:t>
            </a:r>
            <a:r>
              <a:rPr lang="en-US" altLang="ko-KR" dirty="0" smtClean="0"/>
              <a:t>Medicine. 2018; </a:t>
            </a:r>
            <a:r>
              <a:rPr lang="en-US" altLang="ko-KR" dirty="0"/>
              <a:t>26(2) : 119-126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Zhuang FJ, et al. Neural Regen Res. 2018 Dec; 13(12): 2141–2146.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WMHs</a:t>
            </a:r>
            <a:r>
              <a:rPr lang="ko-KR" altLang="en-US" dirty="0" smtClean="0"/>
              <a:t>의 여부에 따른 예후 차이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26"/>
          </p:nvPr>
        </p:nvSpPr>
        <p:spPr>
          <a:xfrm>
            <a:off x="468338" y="1327392"/>
            <a:ext cx="8512067" cy="4392488"/>
          </a:xfrm>
        </p:spPr>
        <p:txBody>
          <a:bodyPr/>
          <a:lstStyle/>
          <a:p>
            <a:r>
              <a:rPr lang="ko-KR" altLang="en-US" b="0" dirty="0" smtClean="0"/>
              <a:t>정상적인 노화에서 </a:t>
            </a:r>
            <a:r>
              <a:rPr lang="en-US" altLang="ko-KR" dirty="0" smtClean="0"/>
              <a:t>WMHs</a:t>
            </a:r>
            <a:r>
              <a:rPr lang="ko-KR" altLang="en-US" dirty="0" smtClean="0"/>
              <a:t>은 </a:t>
            </a:r>
            <a:r>
              <a:rPr lang="ko-KR" altLang="en-US" dirty="0"/>
              <a:t>지연된 기억</a:t>
            </a:r>
            <a:r>
              <a:rPr lang="en-US" altLang="ko-KR" dirty="0"/>
              <a:t>, </a:t>
            </a:r>
            <a:r>
              <a:rPr lang="ko-KR" altLang="en-US" dirty="0"/>
              <a:t>처리 속도 및 실행 기능의 수행 </a:t>
            </a:r>
            <a:r>
              <a:rPr lang="ko-KR" altLang="en-US" dirty="0" smtClean="0"/>
              <a:t>저하와 </a:t>
            </a:r>
            <a:r>
              <a:rPr lang="ko-KR" altLang="en-US" dirty="0"/>
              <a:t>관련이 </a:t>
            </a:r>
            <a:r>
              <a:rPr lang="ko-KR" altLang="en-US" dirty="0" smtClean="0"/>
              <a:t>있음</a:t>
            </a:r>
            <a:r>
              <a:rPr lang="en-US" altLang="ko-KR" baseline="30000" dirty="0" smtClean="0"/>
              <a:t>1)</a:t>
            </a:r>
          </a:p>
          <a:p>
            <a:r>
              <a:rPr lang="ko-KR" altLang="en-US" b="0" dirty="0" smtClean="0"/>
              <a:t>일부 </a:t>
            </a:r>
            <a:r>
              <a:rPr lang="ko-KR" altLang="en-US" b="0" dirty="0" err="1"/>
              <a:t>비치매</a:t>
            </a:r>
            <a:r>
              <a:rPr lang="ko-KR" altLang="en-US" b="0" dirty="0"/>
              <a:t> </a:t>
            </a:r>
            <a:r>
              <a:rPr lang="ko-KR" altLang="en-US" b="0" dirty="0" smtClean="0"/>
              <a:t>인구 </a:t>
            </a:r>
            <a:r>
              <a:rPr lang="ko-KR" altLang="en-US" b="0" dirty="0"/>
              <a:t>기반 연구에서 </a:t>
            </a:r>
            <a:r>
              <a:rPr lang="en-US" altLang="ko-KR" dirty="0" smtClean="0"/>
              <a:t>WMHs</a:t>
            </a:r>
            <a:r>
              <a:rPr lang="ko-KR" altLang="en-US" dirty="0" smtClean="0"/>
              <a:t>이 </a:t>
            </a:r>
            <a:r>
              <a:rPr lang="ko-KR" altLang="en-US" dirty="0"/>
              <a:t>있는 경우 인지기능 감소 </a:t>
            </a:r>
            <a:r>
              <a:rPr lang="ko-KR" altLang="en-US" dirty="0" smtClean="0"/>
              <a:t>확률이 더 </a:t>
            </a:r>
            <a:r>
              <a:rPr lang="ko-KR" altLang="en-US" dirty="0"/>
              <a:t>높은 것으로 </a:t>
            </a:r>
            <a:r>
              <a:rPr lang="ko-KR" altLang="en-US" dirty="0" smtClean="0"/>
              <a:t>예측</a:t>
            </a:r>
            <a:r>
              <a:rPr lang="en-US" altLang="ko-KR" baseline="30000" dirty="0" smtClean="0"/>
              <a:t>1</a:t>
            </a:r>
            <a:r>
              <a:rPr lang="en-US" altLang="ko-KR" baseline="30000" dirty="0"/>
              <a:t>)</a:t>
            </a:r>
            <a:endParaRPr lang="en-US" altLang="ko-KR" dirty="0" smtClean="0"/>
          </a:p>
          <a:p>
            <a:r>
              <a:rPr lang="ko-KR" altLang="en-US" b="0" dirty="0" smtClean="0"/>
              <a:t>알츠하이머병 </a:t>
            </a:r>
            <a:r>
              <a:rPr lang="ko-KR" altLang="en-US" b="0" dirty="0"/>
              <a:t>환자에 대한 일부 </a:t>
            </a:r>
            <a:r>
              <a:rPr lang="ko-KR" altLang="en-US" b="0" dirty="0" smtClean="0"/>
              <a:t>연구에서 </a:t>
            </a:r>
            <a:r>
              <a:rPr lang="en-US" altLang="ko-KR" dirty="0" smtClean="0"/>
              <a:t>WMHs</a:t>
            </a:r>
            <a:r>
              <a:rPr lang="ko-KR" altLang="en-US" dirty="0" smtClean="0"/>
              <a:t>을 </a:t>
            </a:r>
            <a:r>
              <a:rPr lang="ko-KR" altLang="en-US" dirty="0"/>
              <a:t>가진 군은 </a:t>
            </a:r>
            <a:r>
              <a:rPr lang="en-US" altLang="ko-KR" dirty="0" smtClean="0"/>
              <a:t>WMHs</a:t>
            </a:r>
            <a:r>
              <a:rPr lang="ko-KR" altLang="en-US" dirty="0" smtClean="0"/>
              <a:t>이 </a:t>
            </a:r>
            <a:r>
              <a:rPr lang="ko-KR" altLang="en-US" dirty="0"/>
              <a:t>없는 군보다 인지 </a:t>
            </a:r>
            <a:r>
              <a:rPr lang="ko-KR" altLang="en-US" dirty="0" smtClean="0"/>
              <a:t>기능이 </a:t>
            </a:r>
            <a:r>
              <a:rPr lang="ko-KR" altLang="en-US" dirty="0"/>
              <a:t>더욱 </a:t>
            </a:r>
            <a:r>
              <a:rPr lang="ko-KR" altLang="en-US" dirty="0" smtClean="0"/>
              <a:t>저하</a:t>
            </a:r>
            <a:r>
              <a:rPr lang="en-US" altLang="ko-KR" baseline="30000" dirty="0" smtClean="0"/>
              <a:t>1</a:t>
            </a:r>
            <a:r>
              <a:rPr lang="en-US" altLang="ko-KR" baseline="30000" dirty="0"/>
              <a:t>)</a:t>
            </a:r>
            <a:endParaRPr lang="en-US" altLang="ko-KR" dirty="0" smtClean="0"/>
          </a:p>
          <a:p>
            <a:r>
              <a:rPr lang="ko-KR" altLang="en-US" b="0" dirty="0" smtClean="0"/>
              <a:t>특히 </a:t>
            </a:r>
            <a:r>
              <a:rPr lang="ko-KR" altLang="en-US" dirty="0"/>
              <a:t>뇌실 주변 부위에서 </a:t>
            </a:r>
            <a:r>
              <a:rPr lang="en-US" altLang="ko-KR" dirty="0" smtClean="0"/>
              <a:t>WMHs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AD </a:t>
            </a:r>
            <a:r>
              <a:rPr lang="ko-KR" altLang="en-US" dirty="0"/>
              <a:t>발병 위험을 증가</a:t>
            </a:r>
            <a:r>
              <a:rPr lang="ko-KR" altLang="en-US" b="0" dirty="0"/>
              <a:t>시킬 수 있고</a:t>
            </a:r>
            <a:r>
              <a:rPr lang="en-US" altLang="ko-KR" b="0" dirty="0" smtClean="0"/>
              <a:t>, </a:t>
            </a:r>
            <a:r>
              <a:rPr lang="ko-KR" altLang="en-US" dirty="0"/>
              <a:t>실행 기능 </a:t>
            </a:r>
            <a:r>
              <a:rPr lang="ko-KR" altLang="en-US" dirty="0" err="1"/>
              <a:t>장애와도</a:t>
            </a:r>
            <a:r>
              <a:rPr lang="ko-KR" altLang="en-US" dirty="0"/>
              <a:t> </a:t>
            </a:r>
            <a:r>
              <a:rPr lang="ko-KR" altLang="en-US" dirty="0" smtClean="0"/>
              <a:t>관련이 있음</a:t>
            </a:r>
            <a:r>
              <a:rPr lang="en-US" altLang="ko-KR" baseline="30000" dirty="0" smtClean="0"/>
              <a:t>1)</a:t>
            </a:r>
          </a:p>
          <a:p>
            <a:r>
              <a:rPr lang="ko-KR" altLang="en-US" dirty="0" smtClean="0"/>
              <a:t>나이가 증가할 수록 </a:t>
            </a:r>
            <a:r>
              <a:rPr lang="en-US" altLang="ko-KR" dirty="0" smtClean="0"/>
              <a:t>WMHs </a:t>
            </a:r>
            <a:r>
              <a:rPr lang="ko-KR" altLang="en-US" dirty="0" smtClean="0"/>
              <a:t>생길 위험은 증가함</a:t>
            </a:r>
            <a:r>
              <a:rPr lang="en-US" altLang="ko-KR" baseline="30000" dirty="0" smtClean="0"/>
              <a:t>2)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94" y="3582764"/>
            <a:ext cx="8359906" cy="3002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4429" y="6257166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WMHs, White Matter </a:t>
            </a:r>
            <a:r>
              <a:rPr lang="en-US" altLang="ko-KR" sz="1000" dirty="0" err="1" smtClean="0"/>
              <a:t>Hyperintensities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309098" y="3655333"/>
            <a:ext cx="2880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baseline="30000" dirty="0" smtClean="0"/>
              <a:t>2)</a:t>
            </a:r>
            <a:endParaRPr lang="ko-KR" alt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4027410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혈관성치매</a:t>
            </a:r>
            <a:r>
              <a:rPr lang="en-US" altLang="ko-KR" dirty="0"/>
              <a:t>(Vascular dementia)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9102" t="17676" r="18367" b="16147"/>
          <a:stretch>
            <a:fillRect/>
          </a:stretch>
        </p:blipFill>
        <p:spPr bwMode="auto">
          <a:xfrm>
            <a:off x="647487" y="1206500"/>
            <a:ext cx="7836637" cy="518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64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치매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인지기능검사 </a:t>
            </a:r>
            <a:r>
              <a:rPr lang="en-US" altLang="ko-KR" dirty="0" smtClean="0"/>
              <a:t>- MMSE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108298" y="1848677"/>
            <a:ext cx="3672408" cy="367830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Good for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orientation</a:t>
            </a:r>
          </a:p>
          <a:p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Low sensitivity for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MCI</a:t>
            </a:r>
          </a:p>
          <a:p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Other studies are needed</a:t>
            </a:r>
          </a:p>
          <a:p>
            <a:pPr lvl="1"/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Alzheimer’s Disease Assessment Scale-cognitive subscale</a:t>
            </a:r>
          </a:p>
          <a:p>
            <a:pPr lvl="1"/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K-MOCA</a:t>
            </a:r>
          </a:p>
          <a:p>
            <a:pPr lvl="1"/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SNSB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 l="5234" t="13415" r="48735" b="11135"/>
          <a:stretch>
            <a:fillRect/>
          </a:stretch>
        </p:blipFill>
        <p:spPr bwMode="auto">
          <a:xfrm>
            <a:off x="3886522" y="1116386"/>
            <a:ext cx="499064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32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치매</a:t>
            </a:r>
            <a:r>
              <a:rPr lang="en-US" altLang="ko-KR" dirty="0"/>
              <a:t>, </a:t>
            </a:r>
            <a:r>
              <a:rPr lang="ko-KR" altLang="en-US" dirty="0"/>
              <a:t>인지기능검사 </a:t>
            </a:r>
            <a:r>
              <a:rPr lang="en-US" altLang="ko-KR" dirty="0"/>
              <a:t>- GDS</a:t>
            </a:r>
            <a:endParaRPr lang="ko-KR" altLang="en-US" dirty="0"/>
          </a:p>
        </p:txBody>
      </p:sp>
      <p:graphicFrame>
        <p:nvGraphicFramePr>
          <p:cNvPr id="9" name="내용 개체 틀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93107" y="1317398"/>
          <a:ext cx="8391970" cy="4807821"/>
        </p:xfrm>
        <a:graphic>
          <a:graphicData uri="http://schemas.openxmlformats.org/drawingml/2006/table">
            <a:tbl>
              <a:tblPr/>
              <a:tblGrid>
                <a:gridCol w="52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7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1 = 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인지장애</a:t>
                      </a:r>
                      <a:r>
                        <a:rPr lang="en-US" alt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없음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임상적으로 정상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주관적으로 기억장애를 호소하지 않음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임상 면담에서도 기억장애가 나타나지 않음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2 = </a:t>
                      </a:r>
                      <a:r>
                        <a:rPr lang="en-US" sz="800" b="0" kern="10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매우 경미한</a:t>
                      </a:r>
                      <a:r>
                        <a:rPr lang="en-US" alt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인지 장애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건망증의 시기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주관적으로 다음과 같은 기억장애를 주로 호소함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: (1)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물건을 둔 곳을 잊음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; (2</a:t>
                      </a:r>
                      <a:r>
                        <a:rPr lang="en-US" sz="800" b="0" i="1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)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전부터 잘 알고 있던 사람 이름 또는 물건이름이 </a:t>
                      </a:r>
                      <a:r>
                        <a:rPr lang="en-US" alt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 </a:t>
                      </a: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생각나지 않음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임상 면담에서 기억장애의 객관적인 증거는 없음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직장이나 사회생활에 문제 없음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이러한 자신의 증상에 적절한 관심을 보임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7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3 = </a:t>
                      </a:r>
                      <a:r>
                        <a:rPr lang="en-US" sz="800" b="0" kern="10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경미한 인지장애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분명한 장애를 보이는 가장 초기 단계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그러나 숙련된 </a:t>
                      </a:r>
                      <a:r>
                        <a:rPr lang="ko-KR" sz="800" b="0" kern="100" dirty="0" err="1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임상가의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자세한 면담에 의해서만 객관적인 기억장애가 드러남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새로이 소개 받은 사람의 </a:t>
                      </a:r>
                      <a:endParaRPr lang="en-US" altLang="ko-KR" sz="8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이름을 기억하기 어려울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책을 읽어도 예전에 비하여 기억하는 내용이 적을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단어나 이름이 금방 떠오르지 않는 것을 주위에서 알</a:t>
                      </a:r>
                      <a:endParaRPr lang="en-US" altLang="ko-KR" sz="8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 err="1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아차리기도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함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귀중품을 엉뚱한 곳에 두거나 잃어버린 적이 있을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낯선 곳에서 길을 잃은 적이 있을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임상 검사에서는 집중력의 </a:t>
                      </a:r>
                      <a:endParaRPr lang="en-US" altLang="ko-KR" sz="8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감퇴가 보일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직업이나 사회 생활에서 수행 능력이 감퇴함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동료가 환자의 일 수행 능력이 떨어짐을 느낌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환자는 이와 같은 사실을 부인할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경하거나 중등도의 </a:t>
                      </a:r>
                      <a:r>
                        <a:rPr lang="ko-KR" sz="800" b="0" kern="100" dirty="0" err="1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불안증이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동반될 수 있음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현재 상태로는 더 이상 해결할 수 없는 힘든 사회적 요구</a:t>
                      </a:r>
                      <a:endParaRPr lang="en-US" altLang="ko-KR" sz="8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에 직면하면 </a:t>
                      </a:r>
                      <a:r>
                        <a:rPr lang="ko-KR" sz="800" b="0" kern="100" dirty="0" err="1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불안증이</a:t>
                      </a:r>
                      <a:r>
                        <a:rPr lang="ko-KR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증가됨</a:t>
                      </a:r>
                      <a:r>
                        <a:rPr lang="en-US" sz="800" b="0" kern="100" dirty="0">
                          <a:solidFill>
                            <a:srgbClr val="FF00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9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</a:rPr>
                        <a:t>4 = </a:t>
                      </a: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중등도의</a:t>
                      </a:r>
                      <a:r>
                        <a:rPr lang="en-US" alt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인지장애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후기 혼동의 시기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자세한 임상 면담 결과 분명한 인지장애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다음 영역에서 분명한 장애가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: (1)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자신의 생활의 최근 사건과 최근 시사 문제들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을 잘 기억하지 못함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(2)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자신의 중요한 과거사를 잊기도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(3)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순차적 빼기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100-7, 93-7</a:t>
                      </a:r>
                      <a:r>
                        <a:rPr lang="en-US" sz="800" b="0" kern="100" dirty="0">
                          <a:latin typeface="Arial"/>
                          <a:ea typeface="맑은 고딕"/>
                          <a:cs typeface="Times New Roman"/>
                        </a:rPr>
                        <a:t>…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에서 집중력 장애가 관찰됨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(4)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혼자서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외출하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는 것과 금전 관리에 지장이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그러나 대개 다음 영역에서는 장애가 없음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: (1)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시간이나 사람에 대한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지남력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(2)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잘 아는 사람과 낯선 사람을 구분하는 것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(3)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익숙한 길 다니기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더 이상 복잡한 일을 효율적이고 정확하게 수행할 수 없음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자신의 문제를 부정하려고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감정이 무디어지고 도전적인 상황을 피하려고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5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</a:rPr>
                        <a:t>5 = </a:t>
                      </a: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>
                          <a:latin typeface="바탕"/>
                          <a:ea typeface="맑은 고딕"/>
                          <a:cs typeface="Times New Roman"/>
                        </a:rPr>
                        <a:t>초기 중증의 인지장애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초기 치매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다른 사람의 도움 없이는 더 이상 지낼 수 없음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자신의 현재 일상 생활과 관련된 주요한 사항들을 기억하지 못함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집 주소나 전화 번호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손자와 같은 가까운 친지의 이름 또는 자신이 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졸업한 학교의 이름을 기억하기 어려움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시간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날짜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요일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계절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등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이나 장소에 대한 지남력이 자주 상실됨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교육을 받은 사람이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40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4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씩 또는 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20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2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씩 거꾸로 빼나가는 것을 하지 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못하기도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이 단계의 환자들은 대개 자신이나 타인에 관한 주요한 정보는 간직하고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자신의 이름을 알고 있고 대개 배우자와 자녀의 이름도 알고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화장실 사용이나 식사에 도움을 필요로 하지는 않으나 적절한 옷을 선택하거나 옷을 입는 데는 문제가 있을 수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 신을 좌우 바꾸어 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신음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5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</a:rPr>
                        <a:t>6 = </a:t>
                      </a: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>
                          <a:latin typeface="바탕"/>
                          <a:ea typeface="맑은 고딕"/>
                          <a:cs typeface="Times New Roman"/>
                        </a:rPr>
                        <a:t>중증의 인지장애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중기 치매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환자가 전적으로 의존하고 있는 배우자의 이름을 종종 잊음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최근의 사건들이나 경험들을 거의 기억하지 못함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오래된 일은 일부 기억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하기도 하나 매우 피상적임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일반적으로 주변 상황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년도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계절을 알지 못함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en-US" sz="800" b="0" kern="100" dirty="0">
                          <a:latin typeface="Arial"/>
                          <a:ea typeface="맑은 고딕"/>
                          <a:cs typeface="Times New Roman"/>
                        </a:rPr>
                        <a:t>‘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1-10</a:t>
                      </a:r>
                      <a:r>
                        <a:rPr lang="en-US" sz="800" b="0" kern="100" dirty="0">
                          <a:latin typeface="Arial"/>
                          <a:ea typeface="맑은 고딕"/>
                          <a:cs typeface="Times New Roman"/>
                        </a:rPr>
                        <a:t>’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또는 거꾸로 </a:t>
                      </a:r>
                      <a:r>
                        <a:rPr lang="en-US" sz="800" b="0" kern="100" dirty="0">
                          <a:latin typeface="Arial"/>
                          <a:ea typeface="맑은 고딕"/>
                          <a:cs typeface="Times New Roman"/>
                        </a:rPr>
                        <a:t>‘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10-1</a:t>
                      </a:r>
                      <a:r>
                        <a:rPr lang="en-US" sz="800" b="0" kern="100" dirty="0">
                          <a:latin typeface="Arial"/>
                          <a:ea typeface="맑은 고딕"/>
                          <a:cs typeface="Times New Roman"/>
                        </a:rPr>
                        <a:t>’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까지 세는데 어려움이 있을 수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일상 생활에 상당한 도움을 필요로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 대소변 실수가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또한 외출 시 도움이 필요하나 때때로 익숙한 곳에 혼자 가기도 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낮과 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밤의 리듬이 자주 깨짐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그러나 거의 항상 자신의 이름은 기억함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잘 아는 사람과 낯선 사람을 대개 구분할 수 있음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성격 및 감정의 변화가 나타나고 기복이 심함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: (1)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망상적인 행동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 자신의 배우자가 부정하다고 믿음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주위에 마치 사람이 있는 것처럼 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얘기하거나 거울에 비친 자신과 얘기함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); (2)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강박적 증상 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 단순히 바닥을 쓸어내는 행동을 반복함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); (3)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불안증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초조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과거에 없었던 난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폭한 행동이 나타남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; (4)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무의지증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즉 목적 있는 행동을 결정할 만큼 충분히 길게 생각할 수 없기 때문에 나타나는 의지의 상실임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1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</a:rPr>
                        <a:t>7 = </a:t>
                      </a:r>
                      <a:r>
                        <a:rPr lang="en-US" sz="800" b="0" kern="100">
                          <a:latin typeface="바탕"/>
                          <a:ea typeface="맑은 고딕"/>
                          <a:cs typeface="Times New Roman"/>
                          <a:sym typeface="Webdings"/>
                        </a:rPr>
                        <a:t>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800" b="0" kern="100">
                          <a:latin typeface="바탕"/>
                          <a:ea typeface="맑은 고딕"/>
                          <a:cs typeface="Times New Roman"/>
                        </a:rPr>
                        <a:t>후기 중증의 인지장애</a:t>
                      </a:r>
                      <a:endParaRPr lang="ko-KR" sz="900" b="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말기 치매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모든 언어 구사 능력이 상실됨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흔히 말은 없고 단순히 알아들을 수 없는 소리만 냄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요실금이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 있고 화장실 사용과 식사에도 도움이 필</a:t>
                      </a:r>
                      <a:endParaRPr lang="en-US" altLang="ko-KR" sz="8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요함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기본적인 정신 운동 능력이 상실됨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 (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예를 들면 걷기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). 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뇌는 더 이상 신체에 무엇을 하라고 명령하는 것 같지 않음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 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indent="125730" algn="l" latinLnBrk="1">
                        <a:spcAft>
                          <a:spcPts val="0"/>
                        </a:spcAft>
                      </a:pP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전반적인 </a:t>
                      </a:r>
                      <a:r>
                        <a:rPr lang="ko-KR" sz="800" b="0" kern="100" dirty="0" err="1">
                          <a:latin typeface="바탕"/>
                          <a:ea typeface="맑은 고딕"/>
                          <a:cs typeface="Times New Roman"/>
                        </a:rPr>
                        <a:t>피질성</a:t>
                      </a:r>
                      <a:r>
                        <a:rPr lang="ko-KR" sz="800" b="0" kern="100" dirty="0">
                          <a:latin typeface="바탕"/>
                          <a:ea typeface="맑은 고딕"/>
                          <a:cs typeface="Times New Roman"/>
                        </a:rPr>
                        <a:t> 또는 국소적 신경학적 징후나 증상들이 자주 나타남</a:t>
                      </a:r>
                      <a:r>
                        <a:rPr lang="en-US" sz="800" b="0" kern="100" dirty="0"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900" b="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29868" marR="2986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32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치매</a:t>
            </a:r>
            <a:r>
              <a:rPr lang="en-US" altLang="ko-KR" dirty="0"/>
              <a:t>, </a:t>
            </a:r>
            <a:r>
              <a:rPr lang="ko-KR" altLang="en-US" dirty="0"/>
              <a:t>인지기능검사 </a:t>
            </a:r>
            <a:r>
              <a:rPr lang="en-US" altLang="ko-KR" dirty="0"/>
              <a:t>- CDR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24322" y="1206500"/>
          <a:ext cx="5677112" cy="5054912"/>
        </p:xfrm>
        <a:graphic>
          <a:graphicData uri="http://schemas.openxmlformats.org/drawingml/2006/table">
            <a:tbl>
              <a:tblPr/>
              <a:tblGrid>
                <a:gridCol w="709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65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700" kern="100" dirty="0">
                        <a:latin typeface="굴림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 dirty="0">
                          <a:solidFill>
                            <a:srgbClr val="FF0000"/>
                          </a:solidFill>
                          <a:latin typeface="굴림"/>
                          <a:ea typeface="맑은 고딕"/>
                          <a:cs typeface="Times New Roman"/>
                        </a:rPr>
                        <a:t>CDR 0</a:t>
                      </a:r>
                      <a:endParaRPr lang="ko-KR" sz="80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 dirty="0">
                          <a:solidFill>
                            <a:srgbClr val="FF0000"/>
                          </a:solidFill>
                          <a:latin typeface="굴림"/>
                          <a:ea typeface="맑은 고딕"/>
                          <a:cs typeface="Times New Roman"/>
                        </a:rPr>
                        <a:t>CDR 0.5</a:t>
                      </a:r>
                      <a:endParaRPr lang="ko-KR" sz="800" kern="100" dirty="0">
                        <a:solidFill>
                          <a:srgbClr val="FF00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8280" indent="-254000" algn="ctr" latinLnBrk="1">
                        <a:spcAft>
                          <a:spcPts val="0"/>
                        </a:spcAft>
                      </a:pPr>
                      <a:r>
                        <a:rPr lang="en-US" sz="800" b="1" kern="100">
                          <a:latin typeface="맑은 고딕"/>
                          <a:ea typeface="굴림"/>
                          <a:cs typeface="Times New Roman"/>
                        </a:rPr>
                        <a:t>CDR 1</a:t>
                      </a:r>
                      <a:endParaRPr lang="ko-KR" sz="8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>
                          <a:latin typeface="굴림"/>
                          <a:ea typeface="맑은 고딕"/>
                          <a:cs typeface="Times New Roman"/>
                        </a:rPr>
                        <a:t>CDR 2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>
                          <a:latin typeface="굴림"/>
                          <a:ea typeface="맑은 고딕"/>
                          <a:cs typeface="Times New Roman"/>
                        </a:rPr>
                        <a:t>CDR 3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>
                          <a:latin typeface="굴림"/>
                          <a:ea typeface="맑은 고딕"/>
                          <a:cs typeface="Times New Roman"/>
                        </a:rPr>
                        <a:t>CDR 4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>
                          <a:latin typeface="굴림"/>
                          <a:ea typeface="맑은 고딕"/>
                          <a:cs typeface="Times New Roman"/>
                        </a:rPr>
                        <a:t>CDR 5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29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기억력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Memory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기억장애가 전혀 없거나 경미한 건망증이 때때로 나타남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경하지만 지속적인 건망증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사건의 부분적인 회상만 가능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“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양성 건망증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”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중등도의 기억장애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최근 것에 대한 기억장애가 더 심함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일상생활에 지장이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심한 기억장애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과거에 반복적으로 많이 학습한 것만 기억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새로운 정보는 금방 잊음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심한 기억장애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부분적이고 단편적인 사실만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 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보존됨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부분적인 사실조차도 보통 잊어버림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난해하거나 부적절한 말을 사용하기 때문에 기억력을 검사하기 힘든 경우가 잦음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의미 있는 기억 기능이 전혀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이해력이 없거나 둔한 경우가 잦음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37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지남력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Orientation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정상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시간에 대한 경미한 장애가 있는 것 외에는 정상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시간에 대해 중등도의 장애가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사람과 장소에 대해서 검사상으로는 정상이나 실생활에서 길 찾기에 장애가 있을 수 있음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시간에 대한 지남력은 상실되어 있고 장소에 대한 지남력 역시 자주 손상됨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사람에 대한 지남력만 유지되고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자신의 이름에 대해서만 때때로 반응함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자신에 대한 인식이 전혀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37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판단력과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문제해결 </a:t>
                      </a:r>
                      <a:r>
                        <a:rPr lang="en-US" sz="700" b="1" kern="100" spc="-10">
                          <a:latin typeface="바탕"/>
                          <a:ea typeface="굴림"/>
                          <a:cs typeface="Times New Roman"/>
                        </a:rPr>
                        <a:t>  </a:t>
                      </a: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능력</a:t>
                      </a:r>
                      <a:r>
                        <a:rPr lang="en-US" sz="700" b="1" kern="100" spc="-10">
                          <a:latin typeface="바탕"/>
                          <a:ea typeface="굴림"/>
                          <a:cs typeface="Times New Roman"/>
                        </a:rPr>
                        <a:t>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Judgment and Problem solving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일상생활의 문제를 잘 해결하고 사업이나 재정문제도 잘 처리함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과거에 비해 판단력은 아직 좋음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문제해결능력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유사성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상이성 해석에 대한 경미한 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문제해결능력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유사성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상이성 해석에 대한 중등도의 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사회생활에 대한 판단력은 대부분 유지되어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문제해결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유사성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상이성 해석에 심한 장애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;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사회생활에서의 판단력이 대부분 손상됨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판단이나 문제해결이 불가능함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단순한 지시나 명령에 대해서도 수행할 능력이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문제에 대한 인식이나 주변 환경에 대한 이해가 전혀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29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사회활동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Community Affairs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직장생활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물건사기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자원봉사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사회적 활동 등에서 보통수준의 독립적 기능이 가능함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이와 같은 활동에 있어서의 장애가 의심되거나 약간의 장애가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	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이와 같은 활동의 일부에 아직 참여하고 있고 언뜻 보기에는 정상활동을 수행하는 것처럼 보이나 사실상 독립적인 수행이 불가능함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	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 밖에서 독립적인 활동을 할 수 없으나 외견상으로는 집 밖에서도 기능을 잘 할 수 있어 보임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 밖에서 독립적인 활동을 할 수 없고 외견상으로도 가정을 떠나 외부에서는 정상적인 기능을 할 수 없어 보임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어떠한 사회적 상황에서도 의미 있는 참여를 할 수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어떠한 활동에도 참여할 수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37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집안생활과 취미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Home and Hobbies</a:t>
                      </a:r>
                      <a:r>
                        <a:rPr lang="en-US" sz="700" kern="100" spc="-10">
                          <a:latin typeface="굴림"/>
                          <a:ea typeface="맑은 고딕"/>
                          <a:cs typeface="Times New Roman"/>
                        </a:rPr>
                        <a:t>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집안생활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취미생활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지적인 관심이 잘 유지되어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	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집안생활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취미생활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지적인 관심이 다소 손상되어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집안생활에 경하지만 분명한 장애가 있고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어려운 집안일은 포기된 상태임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복잡한 취미나 흥미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(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예를 들어 바둑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)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는 포기됨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아주 간단한 집안 일만 할 수 있고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관심이나 흥미가 매우 제한됨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집안에서 의미 있는 기능 수행이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어떠한 취미 활동이나 집안일에도 의미 있는 참여를 할 수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어떠한 활동에도 전혀 참여할 수 없음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529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위생 및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b="1" kern="100" spc="-10">
                          <a:latin typeface="바탕"/>
                          <a:ea typeface="굴림"/>
                          <a:cs typeface="Times New Roman"/>
                        </a:rPr>
                        <a:t>몸치장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700" b="1" kern="100" spc="-10">
                          <a:latin typeface="굴림"/>
                          <a:ea typeface="맑은 고딕"/>
                          <a:cs typeface="Times New Roman"/>
                        </a:rPr>
                        <a:t>Personal Care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정상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정상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가끔 개인위생에 대한 권고가 필요함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옷 입기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개인위생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개인 소지품의 유지에 도움이 필요함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	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개인위생과 몸치장의 유지에 많은 도움이 필요하며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,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자주 대소변의 실금이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옷 입기나 식사를 하려는 시도는 있음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r>
                        <a:rPr lang="ko-KR" sz="700" kern="100" spc="-10">
                          <a:latin typeface="바탕"/>
                          <a:ea typeface="굴림"/>
                          <a:cs typeface="Times New Roman"/>
                        </a:rPr>
                        <a:t>도움 없이는 이동하지 못함</a:t>
                      </a:r>
                      <a:r>
                        <a:rPr lang="en-US" sz="700" kern="100" spc="-1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700" kern="100" spc="-10" dirty="0">
                          <a:latin typeface="바탕"/>
                          <a:ea typeface="굴림"/>
                          <a:cs typeface="Times New Roman"/>
                        </a:rPr>
                        <a:t>식사 시 먹여주어야 함</a:t>
                      </a:r>
                      <a:r>
                        <a:rPr lang="en-US" sz="700" kern="100" spc="-10" dirty="0">
                          <a:latin typeface="바탕"/>
                          <a:ea typeface="굴림"/>
                          <a:cs typeface="Times New Roman"/>
                        </a:rPr>
                        <a:t>. </a:t>
                      </a:r>
                      <a:r>
                        <a:rPr lang="ko-KR" sz="700" kern="100" spc="-10" dirty="0">
                          <a:latin typeface="바탕"/>
                          <a:ea typeface="굴림"/>
                          <a:cs typeface="Times New Roman"/>
                        </a:rPr>
                        <a:t>누워 지내는 상태임</a:t>
                      </a:r>
                      <a:r>
                        <a:rPr lang="en-US" sz="700" kern="100" spc="-10" dirty="0">
                          <a:latin typeface="바탕"/>
                          <a:ea typeface="굴림"/>
                          <a:cs typeface="Times New Roman"/>
                        </a:rPr>
                        <a:t>.</a:t>
                      </a:r>
                      <a:endParaRPr lang="ko-KR" sz="8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41455" marR="414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46645" y="1879828"/>
            <a:ext cx="3062653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기억점수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 0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인 경우 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CDR=0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: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다른 항목도 전부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0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이거나 한 가지가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0.5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인 경우 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 0.5 :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위의 사항에 해당되지 않는 모든 경우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기억점수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 0.5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인 경우 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CDR=0.5</a:t>
            </a: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CDR=1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: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기억력을 제외한 나머지 항목 중 적어도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가지가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CDR1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 되는 경우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기억점수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 1, 2, 3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인 경우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기억력을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제외한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5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항목 중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가지 이상 공통되는 항목의 점수를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한다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단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이때 세가지 항목이 기억력 점수보다 높은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또는 낮은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)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일치하고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또 다른 두 가지 항목이 기억력 점수보다 낮은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또는 높은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)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일치할 때는 기억력 점수를 전체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한다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기억력 점수보다 큰 쪽이든 작은 쪽이든 한쪽으로 치우치면서 흩어진 경우는 기억력 점수에 가장 가까운 점수를 전체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한다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예를 들면 기억력과 한가지 항목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=3,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두 항목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=2,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남은 두 항목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=1; CDR=2). </a:t>
            </a: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한 개나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두개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항목의 점수가 기억력 점수와 일치하고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나머지 항목 점수는 기억력 점수의 양쪽으로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두개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이하씩 흩어진 경우는 기억력 점수를 전체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점수로 한다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기억력 점수가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이상인 경우는 전체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점수는 ‘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0’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 될 수는 없다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예를 들어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기억력을 제외한 다른 항목들이 대부분 ‘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0’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이면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CDR=0.5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 된다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2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일차의료 현장에서 치매의 치료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4362" y="1072009"/>
            <a:ext cx="763336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  <a:ea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  <a:ea typeface="+mn-ea"/>
              </a:rPr>
              <a:t>인지기능개선 약제</a:t>
            </a:r>
            <a:endParaRPr lang="en-US" altLang="ko-KR" sz="20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400050" indent="-196454">
              <a:buFontTx/>
              <a:buAutoNum type="arabicParenR"/>
              <a:defRPr/>
            </a:pPr>
            <a:r>
              <a:rPr lang="en-US" altLang="ko-KR" sz="1400" dirty="0">
                <a:latin typeface="+mn-ea"/>
                <a:ea typeface="+mn-ea"/>
              </a:rPr>
              <a:t>Acetyl-cholinesterase inhibitor</a:t>
            </a:r>
          </a:p>
          <a:p>
            <a:pPr marL="400050" indent="-196454">
              <a:buFontTx/>
              <a:buAutoNum type="arabicParenR"/>
              <a:defRPr/>
            </a:pPr>
            <a:r>
              <a:rPr lang="en-US" altLang="ko-KR" sz="1400" dirty="0">
                <a:latin typeface="+mn-ea"/>
                <a:ea typeface="+mn-ea"/>
              </a:rPr>
              <a:t>NMDA </a:t>
            </a:r>
            <a:r>
              <a:rPr lang="ko-KR" altLang="en-US" sz="1400" dirty="0">
                <a:latin typeface="+mn-ea"/>
                <a:ea typeface="+mn-ea"/>
              </a:rPr>
              <a:t>수용체 차단제 등</a:t>
            </a:r>
            <a:endParaRPr lang="en-US" altLang="ko-KR" sz="1400" dirty="0">
              <a:latin typeface="+mn-ea"/>
              <a:ea typeface="+mn-ea"/>
            </a:endParaRPr>
          </a:p>
          <a:p>
            <a:pPr marL="257175" indent="-257175">
              <a:buFontTx/>
              <a:buAutoNum type="arabicParenR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  <a:ea typeface="+mn-ea"/>
              </a:rPr>
              <a:t>2.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  <a:ea typeface="+mn-ea"/>
              </a:rPr>
              <a:t>정신심리행동증상 조절</a:t>
            </a:r>
            <a:endParaRPr lang="en-US" altLang="ko-KR" sz="20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203597">
              <a:defRPr/>
            </a:pPr>
            <a:r>
              <a:rPr lang="ko-KR" altLang="en-US" sz="1400" dirty="0">
                <a:latin typeface="+mn-ea"/>
                <a:ea typeface="+mn-ea"/>
              </a:rPr>
              <a:t>치매 환자에서는 수면 문제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우울증상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환각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충동적인 행동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공격성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배회증상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상동행동 등 다양한 정신심리행동증상이 동반된 경우가 많음</a:t>
            </a:r>
            <a:endParaRPr lang="en-US" altLang="ko-KR" sz="1400" dirty="0">
              <a:latin typeface="+mn-ea"/>
              <a:ea typeface="+mn-ea"/>
            </a:endParaRPr>
          </a:p>
          <a:p>
            <a:pPr marL="203597">
              <a:defRPr/>
            </a:pPr>
            <a:r>
              <a:rPr lang="ko-KR" altLang="en-US" sz="1400" dirty="0">
                <a:latin typeface="+mn-ea"/>
                <a:ea typeface="+mn-ea"/>
              </a:rPr>
              <a:t>이 때에는 항우울제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항전간제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벤조디아제핀</a:t>
            </a:r>
            <a:r>
              <a:rPr lang="ko-KR" altLang="en-US" sz="1400" dirty="0">
                <a:latin typeface="+mn-ea"/>
                <a:ea typeface="+mn-ea"/>
              </a:rPr>
              <a:t> 계열의 </a:t>
            </a:r>
            <a:r>
              <a:rPr lang="ko-KR" altLang="en-US" sz="1400" dirty="0" err="1">
                <a:latin typeface="+mn-ea"/>
                <a:ea typeface="+mn-ea"/>
              </a:rPr>
              <a:t>항불안제</a:t>
            </a:r>
            <a:r>
              <a:rPr lang="ko-KR" altLang="en-US" sz="1400" dirty="0">
                <a:latin typeface="+mn-ea"/>
                <a:ea typeface="+mn-ea"/>
              </a:rPr>
              <a:t> 등이 도움이 될 수 있음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  <a:ea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  <a:ea typeface="+mn-ea"/>
              </a:rPr>
              <a:t>공존질환의 관리</a:t>
            </a:r>
            <a:endParaRPr lang="en-US" altLang="ko-KR" sz="20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203597">
              <a:defRPr/>
            </a:pPr>
            <a:r>
              <a:rPr lang="ko-KR" altLang="en-US" sz="1400" dirty="0">
                <a:latin typeface="+mn-ea"/>
                <a:ea typeface="+mn-ea"/>
              </a:rPr>
              <a:t>치매를 앓고 있는 많은 노인환자들에서 당뇨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고혈압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고지혈증</a:t>
            </a:r>
            <a:r>
              <a:rPr lang="ko-KR" altLang="en-US" sz="1400" dirty="0">
                <a:latin typeface="+mn-ea"/>
                <a:ea typeface="+mn-ea"/>
              </a:rPr>
              <a:t> 등과 같은 공존질환에 </a:t>
            </a:r>
            <a:r>
              <a:rPr lang="ko-KR" altLang="en-US" sz="1400" dirty="0" err="1">
                <a:latin typeface="+mn-ea"/>
                <a:ea typeface="+mn-ea"/>
              </a:rPr>
              <a:t>이환되어</a:t>
            </a:r>
            <a:r>
              <a:rPr lang="ko-KR" altLang="en-US" sz="1400" dirty="0">
                <a:latin typeface="+mn-ea"/>
                <a:ea typeface="+mn-ea"/>
              </a:rPr>
              <a:t> 있고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이는 뇌혈관 질환을 악화시켜 </a:t>
            </a:r>
            <a:r>
              <a:rPr lang="ko-KR" altLang="en-US" sz="1400" dirty="0" err="1">
                <a:latin typeface="+mn-ea"/>
                <a:ea typeface="+mn-ea"/>
              </a:rPr>
              <a:t>혈관성</a:t>
            </a:r>
            <a:r>
              <a:rPr lang="ko-KR" altLang="en-US" sz="1400" dirty="0">
                <a:latin typeface="+mn-ea"/>
                <a:ea typeface="+mn-ea"/>
              </a:rPr>
              <a:t> 치매뿐만 아니라 </a:t>
            </a:r>
            <a:r>
              <a:rPr lang="ko-KR" altLang="en-US" sz="1400" dirty="0" err="1">
                <a:latin typeface="+mn-ea"/>
                <a:ea typeface="+mn-ea"/>
              </a:rPr>
              <a:t>알츠하이머</a:t>
            </a:r>
            <a:r>
              <a:rPr lang="ko-KR" altLang="en-US" sz="1400" dirty="0">
                <a:latin typeface="+mn-ea"/>
                <a:ea typeface="+mn-ea"/>
              </a:rPr>
              <a:t> 치매의 경과를 악화시킬 수 있음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  <a:ea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  <a:ea typeface="+mn-ea"/>
              </a:rPr>
              <a:t>치매 조호 가족들에 대한 지지</a:t>
            </a:r>
            <a:endParaRPr lang="en-US" altLang="ko-KR" sz="20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203597">
              <a:defRPr/>
            </a:pPr>
            <a:r>
              <a:rPr lang="ko-KR" altLang="en-US" sz="1400" dirty="0">
                <a:latin typeface="+mn-ea"/>
                <a:ea typeface="+mn-ea"/>
              </a:rPr>
              <a:t>인지기능의 손상으로 인해 독립적인 일상생활 수행에 장애를 초래하기 때문에 가족 및 보호자의 조호가 필요</a:t>
            </a:r>
            <a:endParaRPr lang="en-US" altLang="ko-KR" sz="1400" dirty="0">
              <a:latin typeface="+mn-ea"/>
              <a:ea typeface="+mn-ea"/>
            </a:endParaRPr>
          </a:p>
          <a:p>
            <a:pPr marL="257175" indent="-257175">
              <a:buFontTx/>
              <a:buAutoNum type="arabicPeriod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  <a:ea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  <a:ea typeface="+mn-ea"/>
              </a:rPr>
              <a:t>치매 치료 전문기관 및 사회서비스와 연계 촉진</a:t>
            </a:r>
            <a:endParaRPr lang="en-US" altLang="ko-KR" sz="20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203597">
              <a:defRPr/>
            </a:pPr>
            <a:r>
              <a:rPr lang="ko-KR" altLang="en-US" sz="1400" dirty="0">
                <a:latin typeface="+mn-ea"/>
                <a:ea typeface="+mn-ea"/>
              </a:rPr>
              <a:t>인지재활치료 프로그램이 치매 환자들에게 효과가 있으며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음악치료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미술치료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인정치료 등도 치매 환자의 증상 개선에 부분적으로 도움이 되는 것으로 알려짐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치매 </a:t>
            </a:r>
            <a:r>
              <a:rPr lang="ko-KR" altLang="en-US" dirty="0"/>
              <a:t>약제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0921" y="1373163"/>
            <a:ext cx="7952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※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급여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ea typeface="+mn-ea"/>
              </a:rPr>
              <a:t>적용</a:t>
            </a:r>
            <a:r>
              <a:rPr lang="ko-KR" altLang="en-US" sz="2000" b="1" dirty="0">
                <a:latin typeface="+mn-ea"/>
                <a:ea typeface="+mn-ea"/>
              </a:rPr>
              <a:t>을 받기 위해서는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ea typeface="+mn-ea"/>
              </a:rPr>
              <a:t>개월에서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ea typeface="+mn-ea"/>
              </a:rPr>
              <a:t>년 마다 정기적</a:t>
            </a:r>
            <a:r>
              <a:rPr lang="ko-KR" altLang="en-US" sz="2000" b="1" dirty="0">
                <a:latin typeface="+mn-ea"/>
                <a:ea typeface="+mn-ea"/>
              </a:rPr>
              <a:t>으로 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2400" b="1" dirty="0" smtClean="0">
                <a:latin typeface="+mn-ea"/>
                <a:ea typeface="+mn-ea"/>
              </a:rPr>
              <a:t>MMSE</a:t>
            </a:r>
            <a:r>
              <a:rPr lang="ko-KR" altLang="en-US" sz="2400" b="1" dirty="0">
                <a:latin typeface="+mn-ea"/>
                <a:ea typeface="+mn-ea"/>
              </a:rPr>
              <a:t>와 </a:t>
            </a:r>
            <a:r>
              <a:rPr lang="en-US" altLang="ko-KR" sz="2400" b="1" dirty="0">
                <a:latin typeface="+mn-ea"/>
                <a:ea typeface="+mn-ea"/>
              </a:rPr>
              <a:t>CDR </a:t>
            </a:r>
            <a:r>
              <a:rPr lang="ko-KR" altLang="en-US" sz="2400" b="1" dirty="0">
                <a:latin typeface="+mn-ea"/>
                <a:ea typeface="+mn-ea"/>
              </a:rPr>
              <a:t>혹은 </a:t>
            </a:r>
            <a:r>
              <a:rPr lang="en-US" altLang="ko-KR" sz="2400" b="1" dirty="0">
                <a:latin typeface="+mn-ea"/>
                <a:ea typeface="+mn-ea"/>
              </a:rPr>
              <a:t>MMSE</a:t>
            </a:r>
            <a:r>
              <a:rPr lang="ko-KR" altLang="en-US" sz="2400" b="1" dirty="0">
                <a:latin typeface="+mn-ea"/>
                <a:ea typeface="+mn-ea"/>
              </a:rPr>
              <a:t>와 </a:t>
            </a:r>
            <a:r>
              <a:rPr lang="en-US" altLang="ko-KR" sz="2400" b="1" dirty="0">
                <a:latin typeface="+mn-ea"/>
                <a:ea typeface="+mn-ea"/>
              </a:rPr>
              <a:t>GDS</a:t>
            </a:r>
            <a:r>
              <a:rPr lang="ko-KR" altLang="en-US" sz="2400" b="1" dirty="0">
                <a:latin typeface="+mn-ea"/>
                <a:ea typeface="+mn-ea"/>
              </a:rPr>
              <a:t>를 </a:t>
            </a:r>
            <a:r>
              <a:rPr lang="ko-KR" altLang="en-US" sz="2400" b="1" dirty="0" smtClean="0">
                <a:latin typeface="+mn-ea"/>
                <a:ea typeface="+mn-ea"/>
              </a:rPr>
              <a:t>시행</a:t>
            </a:r>
            <a:endParaRPr lang="ko-KR" altLang="en-US" sz="2400" b="1" dirty="0"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2929" y="3006700"/>
          <a:ext cx="7704856" cy="258028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0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MMSE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CDR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GDS</a:t>
                      </a:r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Donepezil</a:t>
                      </a:r>
                      <a:r>
                        <a:rPr lang="en-US" altLang="ko-KR" sz="1600" baseline="0" dirty="0" smtClean="0"/>
                        <a:t> (5-10mg)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26</a:t>
                      </a:r>
                      <a:r>
                        <a:rPr lang="ko-KR" altLang="en-US" sz="1500" dirty="0" smtClean="0"/>
                        <a:t>점 이하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1-3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3-7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Donepezil</a:t>
                      </a:r>
                      <a:r>
                        <a:rPr lang="en-US" altLang="ko-KR" sz="1600" baseline="0" dirty="0" smtClean="0"/>
                        <a:t> (23mg)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r>
                        <a:rPr lang="ko-KR" altLang="en-US" sz="1500" dirty="0" smtClean="0"/>
                        <a:t>점 이하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2-3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4-7</a:t>
                      </a:r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Rivastigmine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캡슐제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10-26</a:t>
                      </a:r>
                      <a:r>
                        <a:rPr lang="ko-KR" altLang="en-US" sz="1500" dirty="0" smtClean="0"/>
                        <a:t>점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1-2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3-5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Rivastigmine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패취제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26</a:t>
                      </a:r>
                      <a:r>
                        <a:rPr lang="ko-KR" altLang="en-US" sz="1500" dirty="0" smtClean="0"/>
                        <a:t>점 이하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1-3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3-7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Galantamine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10-26</a:t>
                      </a:r>
                      <a:r>
                        <a:rPr lang="ko-KR" altLang="en-US" sz="1500" dirty="0" smtClean="0"/>
                        <a:t>점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1-2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3-5</a:t>
                      </a:r>
                      <a:endParaRPr lang="ko-KR" altLang="en-US" sz="15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Memantine</a:t>
                      </a:r>
                      <a:endParaRPr lang="ko-KR" altLang="en-US" sz="1600" dirty="0"/>
                    </a:p>
                  </a:txBody>
                  <a:tcP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r>
                        <a:rPr lang="ko-KR" altLang="en-US" sz="1500" dirty="0" smtClean="0"/>
                        <a:t>점 이하</a:t>
                      </a:r>
                      <a:endParaRPr lang="ko-KR" altLang="en-US" sz="1500" dirty="0"/>
                    </a:p>
                  </a:txBody>
                  <a:tcPr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2-3</a:t>
                      </a:r>
                      <a:endParaRPr lang="ko-KR" altLang="en-US" sz="1500" dirty="0"/>
                    </a:p>
                  </a:txBody>
                  <a:tcPr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4-7</a:t>
                      </a:r>
                      <a:endParaRPr lang="ko-KR" altLang="en-US" sz="1500" dirty="0"/>
                    </a:p>
                  </a:txBody>
                  <a:tcPr anchor="ctr"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4A382925-BA92-4E47-990C-8360E8D13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72798" r="51250" b="21296"/>
          <a:stretch/>
        </p:blipFill>
        <p:spPr>
          <a:xfrm>
            <a:off x="580921" y="5743004"/>
            <a:ext cx="7952313" cy="6414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82925-BA92-4E47-990C-8360E8D13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46662" r="51250" b="49521"/>
          <a:stretch/>
        </p:blipFill>
        <p:spPr>
          <a:xfrm>
            <a:off x="684362" y="2430636"/>
            <a:ext cx="8168337" cy="4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치매의 진단기준</a:t>
            </a:r>
            <a:r>
              <a:rPr lang="en-US" altLang="ko-KR" dirty="0"/>
              <a:t>(DSM-IV)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303634" y="918468"/>
            <a:ext cx="8229600" cy="48768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A1. Memory impairment(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기억 장애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A2. At least one of the following(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아래 항목 중 적어도 하나이상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):</a:t>
            </a:r>
          </a:p>
          <a:p>
            <a:pPr lvl="1">
              <a:lnSpc>
                <a:spcPct val="17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Aphasia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실어증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;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말을 못함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Apraxia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실행증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;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행동을 하지 못함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Agnosia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인식불능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Disturbance in executive functioning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집행기능 저하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B. The cognitive deficits in A1 and A2 each cause significant impairment in social or occupational functioning and represent a significant decline from a previous level of functioning 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병전 상태보다 사회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직업 활동에서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A1,A2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의 현저한 저하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C. The cognitive deficits do not occur exclusively during the course of delirium 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섬망이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아님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4322" y="6650269"/>
            <a:ext cx="70567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American Psychiatric Association. Diagnostic and Statistical </a:t>
            </a:r>
            <a:r>
              <a:rPr lang="en-US" altLang="ko-KR" sz="1050" dirty="0" smtClean="0"/>
              <a:t>Manual, 4</a:t>
            </a:r>
            <a:r>
              <a:rPr lang="en-US" altLang="ko-KR" sz="1050" baseline="30000" dirty="0" smtClean="0"/>
              <a:t>th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ed</a:t>
            </a:r>
            <a:r>
              <a:rPr lang="en-US" altLang="ko-KR" sz="1050" dirty="0" smtClean="0"/>
              <a:t>, APA Press, Washington, DC 1994.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517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국내외 </a:t>
            </a:r>
            <a:r>
              <a:rPr lang="ko-KR" altLang="en-US" dirty="0" err="1">
                <a:solidFill>
                  <a:srgbClr val="FFFF99">
                    <a:alpha val="99000"/>
                  </a:srgbClr>
                </a:solidFill>
              </a:rPr>
              <a:t>치매치료</a:t>
            </a:r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 </a:t>
            </a:r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약제 </a:t>
            </a:r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개발 </a:t>
            </a:r>
            <a:r>
              <a:rPr lang="ko-KR" altLang="en-US" dirty="0" smtClean="0">
                <a:solidFill>
                  <a:srgbClr val="FFFF99">
                    <a:alpha val="99000"/>
                  </a:srgbClr>
                </a:solidFill>
              </a:rPr>
              <a:t>현황</a:t>
            </a:r>
            <a:endParaRPr lang="ko-KR" altLang="en-US" dirty="0">
              <a:solidFill>
                <a:srgbClr val="FFFF99">
                  <a:alpha val="99000"/>
                </a:srgb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36434" y="2062078"/>
          <a:ext cx="4248472" cy="3243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349">
                  <a:extLst>
                    <a:ext uri="{9D8B030D-6E8A-4147-A177-3AD203B41FA5}">
                      <a16:colId xmlns:a16="http://schemas.microsoft.com/office/drawing/2014/main" val="4249554168"/>
                    </a:ext>
                  </a:extLst>
                </a:gridCol>
                <a:gridCol w="1318947">
                  <a:extLst>
                    <a:ext uri="{9D8B030D-6E8A-4147-A177-3AD203B41FA5}">
                      <a16:colId xmlns:a16="http://schemas.microsoft.com/office/drawing/2014/main" val="426635528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122831748"/>
                    </a:ext>
                  </a:extLst>
                </a:gridCol>
              </a:tblGrid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회사명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물질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52627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릴리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솔라네주맙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2016.11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실패발표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247448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MSD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베루베세스태트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2017.02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</a:rPr>
                        <a:t>실패발표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094131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베링거인겔하임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BI409306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임상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상 중단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946497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화이자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바피뉴주맙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신약개발 포기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905299"/>
                  </a:ext>
                </a:extLst>
              </a:tr>
              <a:tr h="506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릴리</a:t>
                      </a:r>
                      <a:r>
                        <a:rPr lang="ko-KR" altLang="en-US" sz="1200" baseline="0" dirty="0" err="1" smtClean="0">
                          <a:latin typeface="+mn-ea"/>
                          <a:ea typeface="+mn-ea"/>
                        </a:rPr>
                        <a:t>ㆍ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aseline="0" dirty="0" err="1" smtClean="0">
                          <a:latin typeface="+mn-ea"/>
                          <a:ea typeface="+mn-ea"/>
                        </a:rPr>
                        <a:t>아스트라제네카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라나베세스태츠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임상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상 중단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654734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로슈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간테네루맙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임상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상 진행중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022033"/>
                  </a:ext>
                </a:extLst>
              </a:tr>
              <a:tr h="390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TauRx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LMTX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임상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상 진행중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85698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7235" y="1030687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▶ 국내외 치매 치료제 임상 현황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775" y="1638548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◇ 국내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736775" y="2063239"/>
          <a:ext cx="4273305" cy="374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977">
                  <a:extLst>
                    <a:ext uri="{9D8B030D-6E8A-4147-A177-3AD203B41FA5}">
                      <a16:colId xmlns:a16="http://schemas.microsoft.com/office/drawing/2014/main" val="4249554168"/>
                    </a:ext>
                  </a:extLst>
                </a:gridCol>
                <a:gridCol w="1216453">
                  <a:extLst>
                    <a:ext uri="{9D8B030D-6E8A-4147-A177-3AD203B41FA5}">
                      <a16:colId xmlns:a16="http://schemas.microsoft.com/office/drawing/2014/main" val="4266355287"/>
                    </a:ext>
                  </a:extLst>
                </a:gridCol>
                <a:gridCol w="1735875">
                  <a:extLst>
                    <a:ext uri="{9D8B030D-6E8A-4147-A177-3AD203B41FA5}">
                      <a16:colId xmlns:a16="http://schemas.microsoft.com/office/drawing/2014/main" val="3122831748"/>
                    </a:ext>
                  </a:extLst>
                </a:gridCol>
              </a:tblGrid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회사명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물질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단계</a:t>
                      </a:r>
                      <a:endParaRPr lang="ko-KR" altLang="en-US" sz="13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52627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일동제약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ID1201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임상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smtClean="0"/>
                        <a:t>상 중단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094131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동아에스티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DA9803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기술 양도 후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미국 임상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상 추진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946497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대화제약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DHP1401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임상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상 중단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905299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메디포스트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뉴로스탬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임상 </a:t>
                      </a:r>
                      <a:r>
                        <a:rPr lang="en-US" altLang="ko-KR" sz="1200" dirty="0" smtClean="0"/>
                        <a:t>1/</a:t>
                      </a:r>
                      <a:r>
                        <a:rPr lang="en-US" altLang="ko-KR" sz="1200" baseline="0" dirty="0" smtClean="0"/>
                        <a:t>2a</a:t>
                      </a:r>
                      <a:r>
                        <a:rPr lang="ko-KR" altLang="en-US" sz="1200" baseline="0" dirty="0" smtClean="0"/>
                        <a:t>상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→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유의성 미확인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07600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대웅ㆍ메디프론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DBT-1339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임상시험 진행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022033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차바이오텍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CB-AC-02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28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임상 </a:t>
                      </a:r>
                      <a:r>
                        <a:rPr lang="en-US" altLang="ko-KR" sz="1200" dirty="0" smtClean="0"/>
                        <a:t>1,</a:t>
                      </a:r>
                      <a:r>
                        <a:rPr lang="en-US" altLang="ko-KR" sz="1200" baseline="0" dirty="0" smtClean="0"/>
                        <a:t> 2a</a:t>
                      </a:r>
                      <a:r>
                        <a:rPr lang="ko-KR" altLang="en-US" sz="1200" baseline="0" dirty="0" smtClean="0"/>
                        <a:t>상</a:t>
                      </a:r>
                      <a:endParaRPr lang="ko-KR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9899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네이처셀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아스트로스템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제</a:t>
                      </a:r>
                      <a:r>
                        <a:rPr lang="en-US" altLang="ko-KR" sz="1200" baseline="0" dirty="0" smtClean="0"/>
                        <a:t>2b</a:t>
                      </a:r>
                      <a:r>
                        <a:rPr lang="ko-KR" altLang="en-US" sz="1200" dirty="0" smtClean="0"/>
                        <a:t>상</a:t>
                      </a:r>
                      <a:r>
                        <a:rPr lang="ko-KR" altLang="en-US" sz="1200" baseline="0" dirty="0" smtClean="0"/>
                        <a:t> 임상 </a:t>
                      </a:r>
                      <a:r>
                        <a:rPr lang="en-US" altLang="ko-KR" sz="1200" baseline="0" dirty="0" smtClean="0"/>
                        <a:t>IND </a:t>
                      </a:r>
                      <a:r>
                        <a:rPr lang="ko-KR" altLang="en-US" sz="1200" baseline="0" dirty="0" smtClean="0"/>
                        <a:t>제출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484814"/>
                  </a:ext>
                </a:extLst>
              </a:tr>
              <a:tr h="404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아리바이오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AR1001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미국 임상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상 완료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086933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5246" y="1638548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◇ 국외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57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국내외 </a:t>
            </a:r>
            <a:r>
              <a:rPr lang="ko-KR" altLang="en-US" dirty="0" err="1">
                <a:solidFill>
                  <a:srgbClr val="FFFF99">
                    <a:alpha val="99000"/>
                  </a:srgbClr>
                </a:solidFill>
              </a:rPr>
              <a:t>치매치료</a:t>
            </a:r>
            <a:r>
              <a:rPr lang="ko-KR" altLang="en-US" dirty="0">
                <a:solidFill>
                  <a:srgbClr val="FFFF99">
                    <a:alpha val="99000"/>
                  </a:srgbClr>
                </a:solidFill>
              </a:rPr>
              <a:t> 약제 개발 현황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01" y="1737051"/>
            <a:ext cx="2397366" cy="1982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51000" y="404317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젬백스앤카엘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‘GV1001’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81" y="1737051"/>
            <a:ext cx="2499590" cy="1982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392877" y="4043171"/>
            <a:ext cx="419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바이오젠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에자이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아두카누맙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605" y="4835701"/>
            <a:ext cx="2808312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국내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임상승인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신청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4317" y="4819674"/>
            <a:ext cx="4484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아밀로이드베타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(Αβ)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항체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FDA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시판허가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(BLA)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6/7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예정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04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FF99"/>
                </a:solidFill>
              </a:rPr>
              <a:t>카니틸</a:t>
            </a:r>
            <a:r>
              <a:rPr lang="ko-KR" altLang="en-US" dirty="0" smtClean="0">
                <a:solidFill>
                  <a:srgbClr val="FFFF99"/>
                </a:solidFill>
              </a:rPr>
              <a:t> </a:t>
            </a:r>
            <a:r>
              <a:rPr lang="en-US" altLang="ko-KR" dirty="0" smtClean="0">
                <a:solidFill>
                  <a:srgbClr val="FFFF99"/>
                </a:solidFill>
              </a:rPr>
              <a:t>vs </a:t>
            </a:r>
            <a:r>
              <a:rPr lang="ko-KR" altLang="en-US" dirty="0" smtClean="0">
                <a:solidFill>
                  <a:srgbClr val="FFFF99"/>
                </a:solidFill>
              </a:rPr>
              <a:t>다른 </a:t>
            </a:r>
            <a:r>
              <a:rPr lang="ko-KR" altLang="en-US" dirty="0">
                <a:solidFill>
                  <a:srgbClr val="FFFF99"/>
                </a:solidFill>
              </a:rPr>
              <a:t>약제와 </a:t>
            </a:r>
            <a:r>
              <a:rPr lang="ko-KR" altLang="en-US" dirty="0" smtClean="0">
                <a:solidFill>
                  <a:srgbClr val="FFFF99"/>
                </a:solidFill>
              </a:rPr>
              <a:t>비교</a:t>
            </a:r>
            <a:r>
              <a:rPr lang="ko-KR" altLang="en-US" dirty="0">
                <a:solidFill>
                  <a:srgbClr val="FFFF99"/>
                </a:solidFill>
              </a:rPr>
              <a:t/>
            </a:r>
            <a:br>
              <a:rPr lang="ko-KR" altLang="en-US" dirty="0">
                <a:solidFill>
                  <a:srgbClr val="FFFF99"/>
                </a:solidFill>
              </a:rPr>
            </a:br>
            <a:endParaRPr lang="ko-KR" altLang="en-US" dirty="0">
              <a:solidFill>
                <a:srgbClr val="FFFF99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76165"/>
              </p:ext>
            </p:extLst>
          </p:nvPr>
        </p:nvGraphicFramePr>
        <p:xfrm>
          <a:off x="107792" y="846461"/>
          <a:ext cx="8940139" cy="5927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9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265">
                  <a:extLst>
                    <a:ext uri="{9D8B030D-6E8A-4147-A177-3AD203B41FA5}">
                      <a16:colId xmlns:a16="http://schemas.microsoft.com/office/drawing/2014/main" val="413908733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631729466"/>
                    </a:ext>
                  </a:extLst>
                </a:gridCol>
                <a:gridCol w="2457697">
                  <a:extLst>
                    <a:ext uri="{9D8B030D-6E8A-4147-A177-3AD203B41FA5}">
                      <a16:colId xmlns:a16="http://schemas.microsoft.com/office/drawing/2014/main" val="3486233760"/>
                    </a:ext>
                  </a:extLst>
                </a:gridCol>
              </a:tblGrid>
              <a:tr h="402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Acetyl-L-Carnitine (</a:t>
                      </a:r>
                      <a:r>
                        <a:rPr lang="ko-KR" alt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카니틸</a:t>
                      </a:r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Choline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alfoscerate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(C</a:t>
                      </a: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Oxiracetam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(K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급여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기준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가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경구용 뇌대사개선제 중 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종만 요양급여를 인정을 원칙으로 함</a:t>
                      </a: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나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개별고시가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있는 약제는 해당 고시 기준을 따름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대상약제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Acetyl L-carnitine HCL,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Citicoline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Oxiracetam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Choline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alfoscerate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Ibudilast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Ifenprodil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tartrate,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Nicergoline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278201"/>
                  </a:ext>
                </a:extLst>
              </a:tr>
              <a:tr h="1325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작용 기전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Acetylcholine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sz="1100" kern="100" dirty="0" err="1">
                          <a:effectLst/>
                          <a:latin typeface="+mn-ea"/>
                          <a:ea typeface="+mn-ea"/>
                        </a:rPr>
                        <a:t>전구체로</a:t>
                      </a:r>
                      <a:r>
                        <a:rPr lang="en-US" sz="11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1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Acetylcholine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의 생성을 촉진시켜 </a:t>
                      </a:r>
                      <a:endParaRPr lang="en-US" altLang="ko-KR" sz="11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뇌신경전달을 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개선시킴과 동시에 </a:t>
                      </a:r>
                      <a:endParaRPr lang="en-US" altLang="ko-KR" sz="11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뇌혈관 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장애 환자의 혈류를 </a:t>
                      </a: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증가</a:t>
                      </a:r>
                      <a:endParaRPr lang="en-US" altLang="ko-KR" sz="1100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체내에서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Choline,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Glycerophosphate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분해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Choline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Acetylcholine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전구체로서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Acetylcholine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을 합성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Glycerophosphate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는 세포막의 구성 성분으로 손상된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신경세포막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재생에 관여하여 신경계 기능을 정상화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Cyclic-GABA-GABOB (cyclic-γ-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aminobutylic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acid-γ-amino-β-</a:t>
                      </a:r>
                      <a:r>
                        <a:rPr lang="en-US" altLang="ko-K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hydroxybutyric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acid)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유도체로서 뇌의 단백질 합성을 촉진하고 학습능력 및 전반적인 인지기능을 향상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809079"/>
                  </a:ext>
                </a:extLst>
              </a:tr>
              <a:tr h="2220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적응증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뇌혈관질환에 의한 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이차적 퇴행성 질환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국내 환자 대상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상 임상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有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-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뇌혈관 결손에 의한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차 증상 및 변성 </a:t>
                      </a:r>
                      <a:endParaRPr lang="en-US" altLang="ko-KR" sz="1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또는 퇴행성 </a:t>
                      </a: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뇌기질성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정신증후군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: 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기억력저하와 착란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의욕 및 자발성저하로 </a:t>
                      </a:r>
                      <a:endParaRPr lang="en-US" altLang="ko-KR" sz="1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인한 방향감각장애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의욕 및 자발성 저하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, 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집중력감소</a:t>
                      </a:r>
                      <a:endParaRPr lang="en-US" altLang="ko-KR" sz="1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-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감정 및 </a:t>
                      </a: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행동변화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: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정서불안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, 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자극과민성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,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주위 무관심</a:t>
                      </a:r>
                      <a:b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-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노인성 </a:t>
                      </a: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가성우울증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Tx/>
                        <a:buNone/>
                      </a:pP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</a:rPr>
                        <a:t>혈관성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 인지 장애 증상 개선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용법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용량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일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2 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～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회 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일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회 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일 </a:t>
                      </a:r>
                      <a:r>
                        <a:rPr lang="en-US" altLang="ko-KR" sz="11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</a:rPr>
                        <a:t>회 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약가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606</a:t>
                      </a: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/1</a:t>
                      </a: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정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516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/1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캡슐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590</a:t>
                      </a: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/1</a:t>
                      </a:r>
                      <a:r>
                        <a:rPr lang="ko-KR" altLang="en-US" sz="1100" b="0" dirty="0" smtClean="0">
                          <a:latin typeface="+mn-ea"/>
                          <a:ea typeface="+mn-ea"/>
                        </a:rPr>
                        <a:t>정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11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027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3A86B6-D736-4BCC-9931-2DF797A18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6" t="31852" r="33334" b="11667"/>
          <a:stretch/>
        </p:blipFill>
        <p:spPr>
          <a:xfrm>
            <a:off x="252314" y="3006700"/>
            <a:ext cx="6666008" cy="373536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뇌기능개선제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E78C2D-849C-4FC2-B52B-C391797F89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0306" y="938212"/>
            <a:ext cx="8856984" cy="4876800"/>
          </a:xfrm>
          <a:prstGeom prst="rect">
            <a:avLst/>
          </a:prstGeom>
        </p:spPr>
        <p:txBody>
          <a:bodyPr/>
          <a:lstStyle/>
          <a:p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Acetyl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L-carnitine</a:t>
            </a:r>
          </a:p>
          <a:p>
            <a:pPr lvl="1"/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뇌허혈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후 젖산 농도 감소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(Reduction in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postischemic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brain lactate levels)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ATP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상승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(Elevation of ATP)</a:t>
            </a:r>
          </a:p>
          <a:p>
            <a:pPr lvl="1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항산화효과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(antioxidant mechanism)</a:t>
            </a:r>
          </a:p>
          <a:p>
            <a:pPr lvl="1"/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NMDA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 의한 세포사 억제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6A58E-6216-4245-85B1-338016A53E5F}"/>
              </a:ext>
            </a:extLst>
          </p:cNvPr>
          <p:cNvSpPr/>
          <p:nvPr/>
        </p:nvSpPr>
        <p:spPr>
          <a:xfrm>
            <a:off x="4465290" y="642301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000" i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Ann N Y </a:t>
            </a:r>
            <a:r>
              <a:rPr lang="en-US" altLang="ko-KR" sz="1000" i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Acad</a:t>
            </a:r>
            <a:r>
              <a:rPr lang="en-US" altLang="ko-KR" sz="1000" i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Sci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2005;1053:153–161</a:t>
            </a:r>
          </a:p>
          <a:p>
            <a:pPr algn="r"/>
            <a:r>
              <a:rPr lang="en-US" altLang="ko-KR" sz="1000" i="1" dirty="0">
                <a:latin typeface="맑은 고딕" pitchFamily="50" charset="-127"/>
                <a:ea typeface="맑은 고딕" pitchFamily="50" charset="-127"/>
              </a:rPr>
              <a:t>Aging </a:t>
            </a:r>
            <a:r>
              <a:rPr lang="en-US" altLang="ko-KR" sz="1000" i="1" dirty="0" err="1">
                <a:latin typeface="맑은 고딕" pitchFamily="50" charset="-127"/>
                <a:ea typeface="맑은 고딕" pitchFamily="50" charset="-127"/>
              </a:rPr>
              <a:t>Clin</a:t>
            </a:r>
            <a:r>
              <a:rPr lang="en-US" altLang="ko-KR" sz="1000" i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i="1" dirty="0" err="1">
                <a:latin typeface="맑은 고딕" pitchFamily="50" charset="-127"/>
                <a:ea typeface="맑은 고딕" pitchFamily="50" charset="-127"/>
              </a:rPr>
              <a:t>Exp</a:t>
            </a:r>
            <a:r>
              <a:rPr lang="en-US" altLang="ko-KR" sz="1000" i="1" dirty="0">
                <a:latin typeface="맑은 고딕" pitchFamily="50" charset="-127"/>
                <a:ea typeface="맑은 고딕" pitchFamily="50" charset="-127"/>
              </a:rPr>
              <a:t> Res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2018;30:133–138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8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8946" y="156034"/>
            <a:ext cx="8704186" cy="474602"/>
          </a:xfrm>
        </p:spPr>
        <p:txBody>
          <a:bodyPr/>
          <a:lstStyle/>
          <a:p>
            <a:pPr defTabSz="901045" eaLnBrk="1" fontAlgn="auto" hangingPunct="1">
              <a:spcAft>
                <a:spcPts val="0"/>
              </a:spcAft>
              <a:defRPr/>
            </a:pPr>
            <a:r>
              <a:rPr lang="ko-KR" altLang="en-US" dirty="0" err="1" smtClean="0"/>
              <a:t>카니틸</a:t>
            </a:r>
            <a:r>
              <a:rPr lang="ko-KR" altLang="en-US" dirty="0" smtClean="0"/>
              <a:t> 제품정보</a:t>
            </a:r>
            <a:endParaRPr lang="ko-KR" altLang="en-US" dirty="0"/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/>
          </p:nvPr>
        </p:nvGraphicFramePr>
        <p:xfrm>
          <a:off x="473319" y="1062484"/>
          <a:ext cx="8216412" cy="3610147"/>
        </p:xfrm>
        <a:graphic>
          <a:graphicData uri="http://schemas.openxmlformats.org/drawingml/2006/table">
            <a:tbl>
              <a:tblPr firstRow="1" bandRow="1"/>
              <a:tblGrid>
                <a:gridCol w="223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351">
                <a:tc gridSpan="2">
                  <a:txBody>
                    <a:bodyPr/>
                    <a:lstStyle>
                      <a:lvl1pPr marL="0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rgbClr val="002060"/>
                          </a:solidFill>
                        </a:rPr>
                        <a:t>카니틸</a:t>
                      </a:r>
                      <a:r>
                        <a:rPr lang="ko-KR" altLang="en-US" sz="2000" dirty="0" smtClean="0">
                          <a:solidFill>
                            <a:srgbClr val="002060"/>
                          </a:solidFill>
                        </a:rPr>
                        <a:t> 정</a:t>
                      </a: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ko-KR" altLang="en-US" sz="2000" dirty="0" smtClean="0">
                          <a:solidFill>
                            <a:srgbClr val="002060"/>
                          </a:solidFill>
                        </a:rPr>
                        <a:t>산</a:t>
                      </a:r>
                      <a:endParaRPr lang="en-US" altLang="ko-KR" sz="2000" dirty="0" smtClean="0">
                        <a:solidFill>
                          <a:srgbClr val="00206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</a:rPr>
                        <a:t>(Acetyl-L-Carnitine </a:t>
                      </a:r>
                      <a:r>
                        <a:rPr lang="en-US" altLang="ko-KR" sz="2000" dirty="0" err="1" smtClean="0">
                          <a:solidFill>
                            <a:srgbClr val="002060"/>
                          </a:solidFill>
                        </a:rPr>
                        <a:t>HCl</a:t>
                      </a: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873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700" b="1" dirty="0" smtClean="0"/>
                        <a:t>유효성분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baseline="0" dirty="0" smtClean="0"/>
                        <a:t>Acetyl-L-Carnitine 500mg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873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700" b="1" dirty="0" smtClean="0"/>
                        <a:t>효능</a:t>
                      </a:r>
                      <a:r>
                        <a:rPr lang="en-US" altLang="ko-KR" sz="1700" b="1" dirty="0" smtClean="0"/>
                        <a:t>·</a:t>
                      </a:r>
                      <a:r>
                        <a:rPr lang="ko-KR" altLang="en-US" sz="1700" b="1" dirty="0" smtClean="0"/>
                        <a:t>효과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 smtClean="0"/>
                        <a:t>뇌혈관질환에 의한 이차적 퇴행성 질환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73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700" b="1" dirty="0" smtClean="0"/>
                        <a:t>용법</a:t>
                      </a:r>
                      <a:r>
                        <a:rPr lang="en-US" altLang="ko-KR" sz="1700" b="1" dirty="0" smtClean="0"/>
                        <a:t>·</a:t>
                      </a:r>
                      <a:r>
                        <a:rPr lang="ko-KR" altLang="en-US" sz="1700" b="1" dirty="0" smtClean="0"/>
                        <a:t>용량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r>
                        <a:rPr lang="ko-KR" altLang="en-US" sz="1600" b="1" dirty="0" smtClean="0"/>
                        <a:t>회 </a:t>
                      </a:r>
                      <a:r>
                        <a:rPr lang="en-US" altLang="ko-KR" sz="1600" b="1" dirty="0" smtClean="0"/>
                        <a:t>1</a:t>
                      </a:r>
                      <a:r>
                        <a:rPr lang="ko-KR" altLang="en-US" sz="1600" b="1" dirty="0" smtClean="0"/>
                        <a:t>정</a:t>
                      </a:r>
                      <a:r>
                        <a:rPr lang="en-US" altLang="ko-KR" sz="1600" b="1" dirty="0" smtClean="0"/>
                        <a:t>/</a:t>
                      </a:r>
                      <a:r>
                        <a:rPr lang="ko-KR" altLang="en-US" sz="1600" b="1" dirty="0" smtClean="0"/>
                        <a:t>포</a:t>
                      </a:r>
                      <a:r>
                        <a:rPr lang="en-US" altLang="ko-KR" sz="1600" b="1" dirty="0" smtClean="0"/>
                        <a:t>, 1</a:t>
                      </a:r>
                      <a:r>
                        <a:rPr lang="ko-KR" altLang="en-US" sz="1600" b="1" dirty="0" smtClean="0"/>
                        <a:t>일 </a:t>
                      </a:r>
                      <a:r>
                        <a:rPr lang="en-US" altLang="ko-KR" sz="1600" b="1" dirty="0" smtClean="0"/>
                        <a:t>2~3</a:t>
                      </a:r>
                      <a:r>
                        <a:rPr lang="ko-KR" altLang="en-US" sz="1600" b="1" dirty="0" smtClean="0"/>
                        <a:t>회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177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700" b="1" dirty="0" smtClean="0"/>
                        <a:t>성상 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89" y="3435961"/>
            <a:ext cx="5902507" cy="1152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3034" y="6587848"/>
            <a:ext cx="2376264" cy="3792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1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3757" y="4787626"/>
            <a:ext cx="8294687" cy="1863539"/>
            <a:chOff x="450064" y="4245272"/>
            <a:chExt cx="8294687" cy="2104324"/>
          </a:xfrm>
        </p:grpSpPr>
        <p:sp>
          <p:nvSpPr>
            <p:cNvPr id="7" name="AutoShape 16"/>
            <p:cNvSpPr>
              <a:spLocks noChangeArrowheads="1"/>
            </p:cNvSpPr>
            <p:nvPr/>
          </p:nvSpPr>
          <p:spPr bwMode="auto">
            <a:xfrm>
              <a:off x="450064" y="4245272"/>
              <a:ext cx="8294687" cy="2104324"/>
            </a:xfrm>
            <a:prstGeom prst="roundRect">
              <a:avLst>
                <a:gd name="adj" fmla="val 8218"/>
              </a:avLst>
            </a:prstGeom>
            <a:solidFill>
              <a:schemeClr val="accent2"/>
            </a:solidFill>
            <a:ln w="9525">
              <a:solidFill>
                <a:srgbClr val="005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rPr>
                <a:t> 보험 약가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240337" y="4321437"/>
              <a:ext cx="3384000" cy="1963298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t"/>
            <a:lstStyle/>
            <a:p>
              <a:pPr marL="285750" marR="0" lvl="0" indent="-285750" algn="l" defTabSz="914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 bwMode="auto">
            <a:xfrm>
              <a:off x="1783953" y="4321437"/>
              <a:ext cx="3384000" cy="1963297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t"/>
            <a:lstStyle/>
            <a:p>
              <a:pPr marL="285750" marR="0" lvl="0" indent="-285750" algn="l" defTabSz="914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endParaRPr>
            </a:p>
          </p:txBody>
        </p:sp>
        <p:pic>
          <p:nvPicPr>
            <p:cNvPr id="12" name="Picture 3" descr="C:\Users\admin\AppData\Local\Microsoft\Windows\Temporary Internet Files\Content.IE5\PXPYY7RK\카니틸산0.5g파우치[1]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5" t="10025" r="8216" b="9895"/>
            <a:stretch/>
          </p:blipFill>
          <p:spPr bwMode="auto">
            <a:xfrm>
              <a:off x="6408754" y="4772076"/>
              <a:ext cx="2085555" cy="1465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553" y="4746113"/>
              <a:ext cx="2560057" cy="153862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815122" y="4366964"/>
              <a:ext cx="2063385" cy="417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algn="l" defTabSz="914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(PTP):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606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70376" y="4366964"/>
              <a:ext cx="1874231" cy="417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algn="l" defTabSz="914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산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포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):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397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578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Acetyl L-</a:t>
            </a:r>
            <a:r>
              <a:rPr lang="en-US" altLang="ko-KR" dirty="0" err="1"/>
              <a:t>Carnitine</a:t>
            </a:r>
            <a:r>
              <a:rPr lang="en-US" altLang="ko-KR" dirty="0"/>
              <a:t> : Acetyl</a:t>
            </a:r>
            <a:r>
              <a:rPr lang="ko-KR" altLang="en-US" dirty="0"/>
              <a:t>기 </a:t>
            </a:r>
            <a:r>
              <a:rPr lang="en-US" altLang="ko-KR" dirty="0"/>
              <a:t>+ L-</a:t>
            </a:r>
            <a:r>
              <a:rPr lang="en-US" altLang="ko-KR" dirty="0" err="1"/>
              <a:t>carnitine</a:t>
            </a:r>
            <a:endParaRPr lang="ko-KR" altLang="en-US" dirty="0"/>
          </a:p>
        </p:txBody>
      </p:sp>
      <p:pic>
        <p:nvPicPr>
          <p:cNvPr id="25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8650" y="1412776"/>
            <a:ext cx="7886700" cy="3708196"/>
          </a:xfrm>
          <a:prstGeom prst="rect">
            <a:avLst/>
          </a:prstGeom>
        </p:spPr>
      </p:pic>
      <p:sp>
        <p:nvSpPr>
          <p:cNvPr id="26" name="텍스트 개체 틀 2"/>
          <p:cNvSpPr txBox="1">
            <a:spLocks/>
          </p:cNvSpPr>
          <p:nvPr/>
        </p:nvSpPr>
        <p:spPr>
          <a:xfrm>
            <a:off x="266571" y="5733199"/>
            <a:ext cx="8496944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kern="12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Jones LL, et al.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Prog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Lipid Res. 2010 Jan;49(1):61-75</a:t>
            </a: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Iliceto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S, et al. J Am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Coll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Cardiol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1995 Aug;26(2):380-7</a:t>
            </a: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Zhou X, et al. Asia Pac J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Clin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Nutr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2007;16(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Suppl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1):383-90</a:t>
            </a: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Ahmad S, et al. Kidney Int. 1990 Nov;38(5):912-8</a:t>
            </a: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Fernandez C, et al.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Clin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Ter. 1992 Apr;140(4):353-77</a:t>
            </a:r>
            <a:endParaRPr kumimoji="0" lang="en-US" altLang="ko-KR" sz="800" b="0" i="0" u="none" strike="noStrike" kern="1200" cap="none" spc="-100" normalizeH="0" baseline="0" noProof="0" dirty="0">
              <a:ln>
                <a:noFill/>
              </a:ln>
              <a:solidFill>
                <a:sysClr val="window" lastClr="FFFFFF">
                  <a:lumMod val="50000"/>
                  <a:alpha val="99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09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040" y="144157"/>
            <a:ext cx="8704813" cy="474685"/>
          </a:xfrm>
        </p:spPr>
        <p:txBody>
          <a:bodyPr/>
          <a:lstStyle/>
          <a:p>
            <a:r>
              <a:rPr lang="en-US" altLang="ko-KR" dirty="0"/>
              <a:t>Acetyl L-Carnitine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7158" y="1928802"/>
            <a:ext cx="878684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Stimulation of aerobic cerebral energy metabolism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Protection against oxidative stress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Protection against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excitotoxicity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Inhibits apoptosis caused by deprivation of serum or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neurotrophic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factors 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Lowers circulating levels of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tnfα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and interleukins using a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lipopolysaccharide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endotoxin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)–induced systemic inflammatory response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Reduce the inflammatory reactions in the brain following acute injury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“buffer” the toxic intracellular free fatty 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acids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released during cerebral ischemia and trauma 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785794"/>
            <a:ext cx="82153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Mechanisms of Ischemic </a:t>
            </a:r>
            <a:r>
              <a:rPr kumimoji="0" lang="en-US" altLang="ko-K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Neuroprotection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by Acetyl-L-</a:t>
            </a:r>
            <a:r>
              <a:rPr kumimoji="0" lang="en-US" altLang="ko-K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carnitine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Ann N Y </a:t>
            </a:r>
            <a:r>
              <a:rPr kumimoji="0" lang="en-US" altLang="ko-KR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Acad</a:t>
            </a:r>
            <a:r>
              <a:rPr kumimoji="0" lang="en-US" altLang="ko-KR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 Sci. Author manuscript; available in PMC 2015 June 03.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844" y="2143116"/>
            <a:ext cx="8858312" cy="71438"/>
          </a:xfrm>
          <a:prstGeom prst="rect">
            <a:avLst/>
          </a:prstGeom>
          <a:solidFill>
            <a:srgbClr val="2E4159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4282" y="2500306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2810134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4282" y="3095886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82" y="3524514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4282" y="4310332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282" y="5357826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282" y="6096282"/>
            <a:ext cx="120015" cy="118800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84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Acetyl L-Carnitine</a:t>
            </a:r>
            <a:endParaRPr lang="ko-KR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37309" y="836712"/>
            <a:ext cx="6740374" cy="115212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Effects of Acetyl-L-Carnitine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on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reaction times in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patients with </a:t>
            </a:r>
          </a:p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cerebrovascular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insufficiency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80906" y="6535092"/>
            <a:ext cx="355257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Clinical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Trials </a:t>
            </a:r>
            <a:r>
              <a:rPr kumimoji="0" lang="en-US" altLang="ko-KR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Journalppl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. 1988;1: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87-107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Acetyl L-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Carnitine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- Designs for Health Online Catalog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2013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981919"/>
            <a:ext cx="9036496" cy="756000"/>
            <a:chOff x="0" y="3760292"/>
            <a:chExt cx="9036496" cy="756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5" r="4745"/>
            <a:stretch/>
          </p:blipFill>
          <p:spPr bwMode="auto">
            <a:xfrm>
              <a:off x="0" y="3760292"/>
              <a:ext cx="9036496" cy="733434"/>
            </a:xfrm>
            <a:prstGeom prst="rect">
              <a:avLst/>
            </a:prstGeom>
            <a:solidFill>
              <a:sysClr val="window" lastClr="FFFFFF">
                <a:alpha val="50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07504" y="3760292"/>
              <a:ext cx="8928992" cy="75600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24644" y="2793702"/>
            <a:ext cx="86947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160 Patients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with hemiplegia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out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of a total of 287 who were on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Rehabilitation therapy, who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suffered strokes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at least 1 year prior to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receiciving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supplementation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Oral administration of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L-Ac, 500 mg 3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times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daily (1.5g)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784" y="5602014"/>
            <a:ext cx="8460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The results showed a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marked degree of functional recovery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during rehabilitation treatment,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as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well as improved mood and attention conditions.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19772" y="3801814"/>
            <a:ext cx="4104456" cy="1585093"/>
            <a:chOff x="2519772" y="3438292"/>
            <a:chExt cx="4104456" cy="1419477"/>
          </a:xfrm>
        </p:grpSpPr>
        <p:sp>
          <p:nvSpPr>
            <p:cNvPr id="11" name="직사각형 10"/>
            <p:cNvSpPr/>
            <p:nvPr/>
          </p:nvSpPr>
          <p:spPr>
            <a:xfrm>
              <a:off x="2519772" y="4029347"/>
              <a:ext cx="4104456" cy="24805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Patients with hemiplegia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 (n = 160)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19772" y="3438292"/>
              <a:ext cx="4104456" cy="24805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Patients on Rehabilitation therapy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 (n = 287)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3" name="직선 화살표 연결선 12"/>
            <p:cNvCxnSpPr>
              <a:stCxn id="12" idx="2"/>
              <a:endCxn id="11" idx="0"/>
            </p:cNvCxnSpPr>
            <p:nvPr/>
          </p:nvCxnSpPr>
          <p:spPr>
            <a:xfrm>
              <a:off x="4572000" y="3686349"/>
              <a:ext cx="0" cy="34299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4" name="직사각형 13"/>
            <p:cNvSpPr/>
            <p:nvPr/>
          </p:nvSpPr>
          <p:spPr>
            <a:xfrm>
              <a:off x="2519772" y="4609712"/>
              <a:ext cx="4104456" cy="24805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solidFill>
                <a:sysClr val="windowText" lastClr="00000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L-Ac administration 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orally, 500 mg 3 times daily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>
              <a:stCxn id="11" idx="2"/>
              <a:endCxn id="14" idx="0"/>
            </p:cNvCxnSpPr>
            <p:nvPr/>
          </p:nvCxnSpPr>
          <p:spPr>
            <a:xfrm>
              <a:off x="4572000" y="4277404"/>
              <a:ext cx="0" cy="33230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291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Acetyl L-Carnitine</a:t>
            </a:r>
            <a:endParaRPr lang="ko-KR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86246" y="1052736"/>
            <a:ext cx="6740374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Effect of </a:t>
            </a: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Acetyl-L-Carnitine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on  </a:t>
            </a:r>
          </a:p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Acute </a:t>
            </a: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Ischemic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Stroke Recovery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8360" y="6677944"/>
            <a:ext cx="5898562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The 1st International Conference on Research and Educatıon(ICRAE2013), 24-25 May 2013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784" y="2204864"/>
            <a:ext cx="84604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Randomized, placebo-controlled clinical trial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patients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with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diagnosis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of acute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ischemic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stoke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and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&gt;4 point of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NIHSS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who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could receive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drug treatment within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48h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of stroke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onset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1.5g L-acetyl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carnitine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 placebo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62" y="6696103"/>
            <a:ext cx="47719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*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NIHSS: National Institute of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Health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Stroke Scale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237619"/>
            <a:ext cx="914400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☞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L-Ac group had a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better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NIHS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score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and a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faster stroke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recovery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at 3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months of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follow-up.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☞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L-Ac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group had a marked degree of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functional recovery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as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well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as improved mood and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attention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condition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. 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29166" y="3646765"/>
            <a:ext cx="5502475" cy="1078379"/>
            <a:chOff x="1829166" y="2782669"/>
            <a:chExt cx="5502475" cy="1078379"/>
          </a:xfrm>
        </p:grpSpPr>
        <p:grpSp>
          <p:nvGrpSpPr>
            <p:cNvPr id="9" name="그룹 8"/>
            <p:cNvGrpSpPr/>
            <p:nvPr/>
          </p:nvGrpSpPr>
          <p:grpSpPr>
            <a:xfrm>
              <a:off x="1829166" y="2782669"/>
              <a:ext cx="5502475" cy="1078379"/>
              <a:chOff x="1829166" y="3429000"/>
              <a:chExt cx="5502475" cy="107837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829167" y="3429000"/>
                <a:ext cx="5485667" cy="276999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itchFamily="34" charset="0"/>
                    <a:cs typeface="Arial" panose="020B0604020202020204" pitchFamily="34" charset="0"/>
                  </a:rPr>
                  <a:t>patients with a diagnosis of acute ischemic stroke </a:t>
                </a: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itchFamily="34" charset="0"/>
                    <a:cs typeface="Arial" panose="020B0604020202020204" pitchFamily="34" charset="0"/>
                  </a:rPr>
                  <a:t>(n = 20) </a:t>
                </a: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829166" y="4230380"/>
                <a:ext cx="2520000" cy="276999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L-acetyl </a:t>
                </a:r>
                <a:r>
                  <a:rPr kumimoji="0" lang="en-US" altLang="ko-KR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carnitine</a:t>
                </a: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itchFamily="34" charset="0"/>
                    <a:cs typeface="Arial" panose="020B0604020202020204" pitchFamily="34" charset="0"/>
                  </a:rPr>
                  <a:t>(n = 6)</a:t>
                </a:r>
              </a:p>
            </p:txBody>
          </p:sp>
          <p:cxnSp>
            <p:nvCxnSpPr>
              <p:cNvPr id="13" name="직선 화살표 연결선 12"/>
              <p:cNvCxnSpPr>
                <a:stCxn id="11" idx="2"/>
                <a:endCxn id="12" idx="0"/>
              </p:cNvCxnSpPr>
              <p:nvPr/>
            </p:nvCxnSpPr>
            <p:spPr>
              <a:xfrm flipH="1">
                <a:off x="3089166" y="3705999"/>
                <a:ext cx="1482835" cy="52438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4" name="직사각형 13"/>
              <p:cNvSpPr/>
              <p:nvPr/>
            </p:nvSpPr>
            <p:spPr>
              <a:xfrm>
                <a:off x="4811641" y="4230380"/>
                <a:ext cx="2520000" cy="276999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Placebo</a:t>
                </a: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itchFamily="34" charset="0"/>
                    <a:cs typeface="Arial" panose="020B0604020202020204" pitchFamily="34" charset="0"/>
                  </a:rPr>
                  <a:t> (n = 6)</a:t>
                </a:r>
                <a:endPara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직선 화살표 연결선 14"/>
              <p:cNvCxnSpPr>
                <a:stCxn id="11" idx="2"/>
                <a:endCxn id="14" idx="0"/>
              </p:cNvCxnSpPr>
              <p:nvPr/>
            </p:nvCxnSpPr>
            <p:spPr>
              <a:xfrm>
                <a:off x="4572001" y="3705999"/>
                <a:ext cx="1499640" cy="52438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1829167" y="3140968"/>
              <a:ext cx="5485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Randomized</a:t>
              </a: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857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Acetyl L-Carnitine</a:t>
            </a:r>
            <a:endParaRPr lang="ko-KR" altLang="en-US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216026" y="778253"/>
            <a:ext cx="6804828" cy="92255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1" i="1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Acetyl-L-Carnitine 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  <a:p>
            <a:pPr marL="0" marR="0" lvl="0" indent="0" algn="ctr" defTabSz="95885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Helps stroke victims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3"/>
          <a:stretch/>
        </p:blipFill>
        <p:spPr bwMode="auto">
          <a:xfrm>
            <a:off x="720725" y="1627157"/>
            <a:ext cx="7702550" cy="200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220640" y="6720919"/>
            <a:ext cx="1888658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HealingPathwaysMedical.com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64710"/>
            <a:ext cx="1852689" cy="35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284">
            <a:off x="6565227" y="2304218"/>
            <a:ext cx="2391968" cy="29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8" y="2739386"/>
            <a:ext cx="1451867" cy="25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659">
            <a:off x="1749724" y="2612785"/>
            <a:ext cx="820014" cy="25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7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9786">
            <a:off x="4468092" y="5598056"/>
            <a:ext cx="2336001" cy="25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8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803">
            <a:off x="2904903" y="5617610"/>
            <a:ext cx="1173953" cy="25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9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3162">
            <a:off x="1698324" y="3154311"/>
            <a:ext cx="729418" cy="25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32" y="6318788"/>
            <a:ext cx="1959766" cy="25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11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133">
            <a:off x="6486410" y="2834467"/>
            <a:ext cx="2208821" cy="24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1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2464">
            <a:off x="436048" y="5620850"/>
            <a:ext cx="946628" cy="21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3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6133">
            <a:off x="7727786" y="5637094"/>
            <a:ext cx="673348" cy="24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14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2861">
            <a:off x="3473623" y="6381196"/>
            <a:ext cx="1089270" cy="22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1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61" y="6243511"/>
            <a:ext cx="1919190" cy="22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16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2" y="3701900"/>
            <a:ext cx="2312714" cy="30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-4127" y="5598988"/>
            <a:ext cx="9143999" cy="1151423"/>
          </a:xfrm>
          <a:prstGeom prst="rect">
            <a:avLst/>
          </a:prstGeom>
          <a:solidFill>
            <a:sysClr val="window" lastClr="FFFFFF">
              <a:alpha val="4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07504" y="4005064"/>
            <a:ext cx="8883785" cy="2016224"/>
            <a:chOff x="107504" y="3516140"/>
            <a:chExt cx="8883785" cy="2016224"/>
          </a:xfrm>
        </p:grpSpPr>
        <p:grpSp>
          <p:nvGrpSpPr>
            <p:cNvPr id="35" name="그룹 34"/>
            <p:cNvGrpSpPr/>
            <p:nvPr/>
          </p:nvGrpSpPr>
          <p:grpSpPr>
            <a:xfrm>
              <a:off x="107504" y="3516140"/>
              <a:ext cx="8883785" cy="2016224"/>
              <a:chOff x="107504" y="3068960"/>
              <a:chExt cx="8883785" cy="201622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63214" y="3068960"/>
                <a:ext cx="8417572" cy="2016224"/>
              </a:xfrm>
              <a:prstGeom prst="rect">
                <a:avLst/>
              </a:prstGeom>
              <a:solidFill>
                <a:sysClr val="window" lastClr="FFFFFF">
                  <a:alpha val="50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07504" y="3284984"/>
                <a:ext cx="8883785" cy="1584176"/>
                <a:chOff x="107504" y="2780928"/>
                <a:chExt cx="8883785" cy="1584176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107504" y="2780928"/>
                  <a:ext cx="8883785" cy="1584176"/>
                  <a:chOff x="1619672" y="3067050"/>
                  <a:chExt cx="6025133" cy="1074415"/>
                </a:xfrm>
              </p:grpSpPr>
              <p:pic>
                <p:nvPicPr>
                  <p:cNvPr id="4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91680" y="3067050"/>
                    <a:ext cx="5953125" cy="7239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19672" y="3789040"/>
                    <a:ext cx="5953125" cy="3524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42" name="직사각형 41"/>
                <p:cNvSpPr/>
                <p:nvPr/>
              </p:nvSpPr>
              <p:spPr>
                <a:xfrm>
                  <a:off x="1187624" y="2780928"/>
                  <a:ext cx="1944216" cy="271262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36" name="직선 연결선 35"/>
            <p:cNvCxnSpPr/>
            <p:nvPr/>
          </p:nvCxnSpPr>
          <p:spPr>
            <a:xfrm>
              <a:off x="2735796" y="5045078"/>
              <a:ext cx="4871200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7" name="직선 연결선 36"/>
            <p:cNvCxnSpPr/>
            <p:nvPr/>
          </p:nvCxnSpPr>
          <p:spPr>
            <a:xfrm>
              <a:off x="1895100" y="5316340"/>
              <a:ext cx="1596780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38" name="직사각형 37"/>
            <p:cNvSpPr/>
            <p:nvPr/>
          </p:nvSpPr>
          <p:spPr>
            <a:xfrm>
              <a:off x="363214" y="3516140"/>
              <a:ext cx="8417572" cy="2016224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9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2989">
            <a:off x="111613" y="1681947"/>
            <a:ext cx="136507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86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7400" y="155751"/>
            <a:ext cx="8704813" cy="474685"/>
          </a:xfrm>
        </p:spPr>
        <p:txBody>
          <a:bodyPr/>
          <a:lstStyle/>
          <a:p>
            <a:r>
              <a:rPr lang="en-US" altLang="ko-KR" dirty="0"/>
              <a:t>DSM-5 criteria for </a:t>
            </a:r>
            <a:r>
              <a:rPr lang="ko-KR" altLang="en-US" dirty="0" smtClean="0"/>
              <a:t>주요신경인지장애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major neurocognitive disorder)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36290" y="972274"/>
            <a:ext cx="9109298" cy="419466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Evidence of significant cognitive decline from a previous level of performance in one or more cognitive domains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아래 항목 중 하나이상의 병전 상태보다 현저한 인지기능 장애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):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Learning and memory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학습과 기억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Language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언어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Executive function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집행기능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Complex attention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복합 집중력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Perceptual-motor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지각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운동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Social cognition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사회 인지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The cognitive deficits interfere with independence in everyday activities. At a minimum, assistance should be required with complex instrumental activities of daily living, such as paying bills or managing medications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이러한 인지기능 장애는 매일 반복되는 독립활동에 지장을 줌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The cognitive deficits do not occur exclusively in the context of a delirium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섬망이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아님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The cognitive deficits are not better explained by another mental disorder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    (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eg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 Major depressive disorder, schizophrenia) 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다른 질환으로 설명하기 어려움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4322" y="6391076"/>
            <a:ext cx="70567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American Psychiatric Association. Diagnostic and Statistical Manual of Mental Disorders, Fifth Edition (DSM-5), </a:t>
            </a:r>
          </a:p>
          <a:p>
            <a:r>
              <a:rPr lang="en-US" altLang="ko-KR" sz="1050" dirty="0" smtClean="0"/>
              <a:t>American </a:t>
            </a:r>
            <a:r>
              <a:rPr lang="en-US" altLang="ko-KR" sz="1050" dirty="0"/>
              <a:t>Psychiatric Association, Arlington, VA 2013.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2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946" y="156034"/>
            <a:ext cx="8704186" cy="474602"/>
          </a:xfrm>
        </p:spPr>
        <p:txBody>
          <a:bodyPr/>
          <a:lstStyle/>
          <a:p>
            <a:pPr defTabSz="901045" eaLnBrk="1" fontAlgn="auto" hangingPunct="1">
              <a:spcAft>
                <a:spcPts val="0"/>
              </a:spcAft>
              <a:defRPr/>
            </a:pPr>
            <a:r>
              <a:rPr lang="ko-KR" altLang="en-US" dirty="0" err="1">
                <a:cs typeface="Arial" panose="020B0604020202020204" pitchFamily="34" charset="0"/>
              </a:rPr>
              <a:t>카니틸</a:t>
            </a:r>
            <a:r>
              <a:rPr lang="ko-KR" altLang="en-US" dirty="0">
                <a:cs typeface="Arial" panose="020B0604020202020204" pitchFamily="34" charset="0"/>
              </a:rPr>
              <a:t> </a:t>
            </a:r>
            <a:r>
              <a:rPr lang="en-US" altLang="ko-KR" dirty="0">
                <a:cs typeface="Arial" panose="020B0604020202020204" pitchFamily="34" charset="0"/>
              </a:rPr>
              <a:t>4</a:t>
            </a:r>
            <a:r>
              <a:rPr lang="ko-KR" altLang="en-US" dirty="0">
                <a:cs typeface="Arial" panose="020B0604020202020204" pitchFamily="34" charset="0"/>
              </a:rPr>
              <a:t>상 임상</a:t>
            </a:r>
            <a:r>
              <a:rPr lang="en-US" altLang="ko-KR" dirty="0">
                <a:cs typeface="Arial" panose="020B0604020202020204" pitchFamily="34" charset="0"/>
              </a:rPr>
              <a:t>, TREASURE Study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2894" y="1601312"/>
            <a:ext cx="8370857" cy="3198405"/>
          </a:xfrm>
          <a:prstGeom prst="rect">
            <a:avLst/>
          </a:prstGeom>
        </p:spPr>
        <p:txBody>
          <a:bodyPr lIns="92256" tIns="46128" rIns="92256" bIns="46128" anchor="ctr">
            <a:spAutoFit/>
          </a:bodyPr>
          <a:lstStyle/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TREASURE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Study : </a:t>
            </a: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mul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icenter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andomized, Double-blind, Placebo-controlled Clinical Trial for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fficacy </a:t>
            </a: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of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cetyl-L-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carnitine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in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patient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with Dementia Associated with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cerebrovasc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diseas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sng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Dement Neurocognitive </a:t>
            </a:r>
            <a:r>
              <a:rPr kumimoji="0" lang="en-US" altLang="ko-KR" sz="1600" b="0" i="1" u="sng" strike="noStrike" kern="1200" cap="none" spc="-20" normalizeH="0" baseline="0" noProof="0" dirty="0" err="1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Disord</a:t>
            </a:r>
            <a:r>
              <a:rPr kumimoji="0" lang="en-US" altLang="ko-KR" sz="1600" b="0" i="1" u="sng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. </a:t>
            </a:r>
            <a:r>
              <a:rPr kumimoji="0" lang="en-US" altLang="ko-KR" sz="1600" b="0" i="0" u="sng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2018 Mar;17(1):e4</a:t>
            </a:r>
          </a:p>
        </p:txBody>
      </p:sp>
      <p:sp>
        <p:nvSpPr>
          <p:cNvPr id="24580" name="텍스트 개체 틀 6"/>
          <p:cNvSpPr>
            <a:spLocks noGrp="1"/>
          </p:cNvSpPr>
          <p:nvPr>
            <p:ph type="body" sz="quarter" idx="4294967295"/>
          </p:nvPr>
        </p:nvSpPr>
        <p:spPr bwMode="auto">
          <a:xfrm>
            <a:off x="281050" y="5599332"/>
            <a:ext cx="8512065" cy="8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256" tIns="46128" rIns="92256" bIns="46128"/>
          <a:lstStyle/>
          <a:p>
            <a:pPr marL="88090" eaLnBrk="1" latinLnBrk="0" hangingPunct="1">
              <a:lnSpc>
                <a:spcPct val="150000"/>
              </a:lnSpc>
              <a:spcBef>
                <a:spcPct val="0"/>
              </a:spcBef>
              <a:tabLst>
                <a:tab pos="5498430" algn="l"/>
              </a:tabLst>
            </a:pPr>
            <a:r>
              <a:rPr kumimoji="1" lang="en-US" altLang="ko-KR" sz="1000" b="1" baseline="30000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1 </a:t>
            </a:r>
            <a:r>
              <a:rPr kumimoji="1" lang="en-US" altLang="ko-KR" sz="1000" b="1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Departments of Neurology, Veteran Health Service Medical Center, Seoul, Korea</a:t>
            </a:r>
            <a:endParaRPr kumimoji="1" lang="en-US" altLang="ko-KR" sz="1000" b="1" baseline="30000">
              <a:solidFill>
                <a:srgbClr val="7F7F7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  <a:p>
            <a:pPr marL="88090" eaLnBrk="1" latinLnBrk="0" hangingPunct="1">
              <a:lnSpc>
                <a:spcPct val="150000"/>
              </a:lnSpc>
              <a:spcBef>
                <a:spcPct val="0"/>
              </a:spcBef>
              <a:tabLst>
                <a:tab pos="5498430" algn="l"/>
              </a:tabLst>
            </a:pPr>
            <a:r>
              <a:rPr kumimoji="1" lang="en-US" altLang="ko-KR" sz="1000" b="1" baseline="30000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2 </a:t>
            </a:r>
            <a:r>
              <a:rPr kumimoji="1" lang="en-US" altLang="ko-KR" sz="1000" b="1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Department of Neurology, Hanyang University Guri Hospital, Guri, Korea</a:t>
            </a:r>
          </a:p>
          <a:p>
            <a:pPr marL="88090" eaLnBrk="1" latinLnBrk="0" hangingPunct="1">
              <a:lnSpc>
                <a:spcPct val="150000"/>
              </a:lnSpc>
              <a:spcBef>
                <a:spcPct val="0"/>
              </a:spcBef>
              <a:tabLst>
                <a:tab pos="5498430" algn="l"/>
              </a:tabLst>
            </a:pPr>
            <a:r>
              <a:rPr kumimoji="1" lang="en-US" altLang="ko-KR" sz="1000" b="1" baseline="30000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3 </a:t>
            </a:r>
            <a:r>
              <a:rPr kumimoji="1" lang="en-US" altLang="ko-KR" sz="1000" b="1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Department of Neurology, Korea University College of Medicine, Seoul, Korea</a:t>
            </a:r>
            <a:endParaRPr kumimoji="1" lang="ko-KR" altLang="ko-KR" sz="1000" b="1">
              <a:solidFill>
                <a:srgbClr val="7F7F7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  <a:p>
            <a:pPr marL="88090" eaLnBrk="1" latinLnBrk="0" hangingPunct="1">
              <a:lnSpc>
                <a:spcPct val="150000"/>
              </a:lnSpc>
              <a:spcBef>
                <a:spcPct val="0"/>
              </a:spcBef>
              <a:tabLst>
                <a:tab pos="5498430" algn="l"/>
              </a:tabLst>
            </a:pPr>
            <a:r>
              <a:rPr kumimoji="1" lang="en-US" altLang="ko-KR" sz="1000" b="1" baseline="30000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4 </a:t>
            </a:r>
            <a:r>
              <a:rPr kumimoji="1" lang="en-US" altLang="ko-KR" sz="1000" b="1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Department of Neurology, Kangbuk Samsung Hospital, Sungkyunkwan University School of Medicine, Seoul, Korea</a:t>
            </a:r>
            <a:endParaRPr kumimoji="1" lang="ko-KR" altLang="ko-KR" sz="1000" b="1">
              <a:solidFill>
                <a:srgbClr val="7F7F7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  <a:p>
            <a:pPr marL="88090" eaLnBrk="1" latinLnBrk="0" hangingPunct="1">
              <a:lnSpc>
                <a:spcPct val="150000"/>
              </a:lnSpc>
              <a:spcBef>
                <a:spcPct val="0"/>
              </a:spcBef>
              <a:tabLst>
                <a:tab pos="5498430" algn="l"/>
              </a:tabLst>
            </a:pPr>
            <a:r>
              <a:rPr kumimoji="1" lang="en-US" altLang="ko-KR" sz="1000" b="1" baseline="30000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5 </a:t>
            </a:r>
            <a:r>
              <a:rPr kumimoji="1" lang="en-US" altLang="ko-KR" sz="1000" b="1">
                <a:solidFill>
                  <a:srgbClr val="7F7F7F"/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Department of Neurology, Hyoja Geriatric Hospital</a:t>
            </a:r>
            <a:endParaRPr kumimoji="1" lang="ko-KR" altLang="ko-KR" sz="1000" b="1">
              <a:solidFill>
                <a:srgbClr val="7F7F7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  <a:p>
            <a:pPr marL="88090" eaLnBrk="1" hangingPunct="1">
              <a:lnSpc>
                <a:spcPct val="150000"/>
              </a:lnSpc>
              <a:tabLst>
                <a:tab pos="5498430" algn="l"/>
              </a:tabLst>
            </a:pPr>
            <a:endParaRPr lang="en-US" altLang="ko-KR" sz="1100">
              <a:solidFill>
                <a:srgbClr val="7F7F7F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Arial" panose="020B0604020202020204" pitchFamily="34" charset="0"/>
              </a:rPr>
              <a:t>TREASURE </a:t>
            </a:r>
            <a:r>
              <a:rPr lang="en-US" altLang="ko-KR" dirty="0" smtClean="0">
                <a:cs typeface="Arial" panose="020B0604020202020204" pitchFamily="34" charset="0"/>
              </a:rPr>
              <a:t>Study, AAIC 2019</a:t>
            </a:r>
            <a:r>
              <a:rPr lang="ko-KR" altLang="en-US" dirty="0" smtClean="0">
                <a:cs typeface="Arial" panose="020B0604020202020204" pitchFamily="34" charset="0"/>
              </a:rPr>
              <a:t>에서 공개</a:t>
            </a:r>
            <a:r>
              <a:rPr lang="en-US" altLang="ko-KR" dirty="0" smtClean="0">
                <a:cs typeface="Arial" panose="020B0604020202020204" pitchFamily="34" charset="0"/>
              </a:rPr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4" y="1350516"/>
            <a:ext cx="7773072" cy="44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7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 panose="020B0604020202020204" pitchFamily="34" charset="0"/>
              </a:rPr>
              <a:t>카니틸</a:t>
            </a:r>
            <a:r>
              <a:rPr lang="ko-KR" altLang="en-US" dirty="0">
                <a:cs typeface="Arial" panose="020B0604020202020204" pitchFamily="34" charset="0"/>
              </a:rPr>
              <a:t> </a:t>
            </a:r>
            <a:r>
              <a:rPr lang="en-US" altLang="ko-KR" dirty="0">
                <a:cs typeface="Arial" panose="020B0604020202020204" pitchFamily="34" charset="0"/>
              </a:rPr>
              <a:t>4</a:t>
            </a:r>
            <a:r>
              <a:rPr lang="ko-KR" altLang="en-US" dirty="0">
                <a:cs typeface="Arial" panose="020B0604020202020204" pitchFamily="34" charset="0"/>
              </a:rPr>
              <a:t>상 </a:t>
            </a:r>
            <a:r>
              <a:rPr lang="ko-KR" altLang="en-US" dirty="0" smtClean="0">
                <a:cs typeface="Arial" panose="020B0604020202020204" pitchFamily="34" charset="0"/>
              </a:rPr>
              <a:t>임상 </a:t>
            </a:r>
            <a:r>
              <a:rPr lang="ko-KR" altLang="en-US" dirty="0">
                <a:cs typeface="Arial" panose="020B0604020202020204" pitchFamily="34" charset="0"/>
              </a:rPr>
              <a:t>결과</a:t>
            </a:r>
            <a:r>
              <a:rPr lang="en-US" altLang="ko-KR" dirty="0" smtClean="0">
                <a:cs typeface="Arial" panose="020B0604020202020204" pitchFamily="34" charset="0"/>
              </a:rPr>
              <a:t>, </a:t>
            </a:r>
            <a:r>
              <a:rPr lang="en-US" altLang="ko-KR" dirty="0">
                <a:cs typeface="Arial" panose="020B0604020202020204" pitchFamily="34" charset="0"/>
              </a:rPr>
              <a:t>TREASURE Study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4294967295"/>
          </p:nvPr>
        </p:nvSpPr>
        <p:spPr>
          <a:xfrm>
            <a:off x="628650" y="1052736"/>
            <a:ext cx="7886700" cy="47622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국내 뇌혈관질환을 동반한 치매환자 대상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임상시험을 통해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 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002060"/>
                </a:solidFill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  </a:t>
            </a:r>
            <a:r>
              <a:rPr lang="ko-KR" altLang="en-US" sz="2000" b="1" dirty="0" err="1" smtClean="0">
                <a:solidFill>
                  <a:srgbClr val="002060"/>
                </a:solidFill>
              </a:rPr>
              <a:t>카니틸의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 인지기능 </a:t>
            </a:r>
            <a:r>
              <a:rPr lang="ko-KR" altLang="en-US" sz="2000" b="1" dirty="0" err="1" smtClean="0">
                <a:solidFill>
                  <a:srgbClr val="002060"/>
                </a:solidFill>
              </a:rPr>
              <a:t>개선효과에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 대한 잠재적 이익을 제시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96" y="1859909"/>
            <a:ext cx="7672207" cy="4059233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266571" y="6021288"/>
            <a:ext cx="8496944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kern="12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800" b="0" i="0" u="none" strike="noStrike" kern="1200" cap="none" spc="-10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  <a:alpha val="99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Yang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YS,et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al. Dement Neurocognitive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Disord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2018 Mar;17(1):1-10.</a:t>
            </a:r>
            <a:endParaRPr kumimoji="0" lang="en-US" altLang="ko-KR" sz="800" b="0" i="0" u="none" strike="noStrike" kern="1200" cap="none" spc="-100" normalizeH="0" baseline="0" noProof="0" dirty="0">
              <a:ln>
                <a:noFill/>
              </a:ln>
              <a:solidFill>
                <a:sysClr val="window" lastClr="FFFFFF">
                  <a:lumMod val="50000"/>
                  <a:alpha val="99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704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cs typeface="Arial" panose="020B0604020202020204" pitchFamily="34" charset="0"/>
              </a:rPr>
              <a:t>카니틸</a:t>
            </a:r>
            <a:r>
              <a:rPr lang="ko-KR" altLang="en-US" dirty="0">
                <a:cs typeface="Arial" panose="020B0604020202020204" pitchFamily="34" charset="0"/>
              </a:rPr>
              <a:t> </a:t>
            </a:r>
            <a:r>
              <a:rPr lang="en-US" altLang="ko-KR" dirty="0">
                <a:cs typeface="Arial" panose="020B0604020202020204" pitchFamily="34" charset="0"/>
              </a:rPr>
              <a:t>4</a:t>
            </a:r>
            <a:r>
              <a:rPr lang="ko-KR" altLang="en-US" dirty="0">
                <a:cs typeface="Arial" panose="020B0604020202020204" pitchFamily="34" charset="0"/>
              </a:rPr>
              <a:t>상 </a:t>
            </a:r>
            <a:r>
              <a:rPr lang="ko-KR" altLang="en-US" dirty="0" smtClean="0">
                <a:cs typeface="Arial" panose="020B0604020202020204" pitchFamily="34" charset="0"/>
              </a:rPr>
              <a:t>임상 결과</a:t>
            </a:r>
            <a:r>
              <a:rPr lang="en-US" altLang="ko-KR" dirty="0" smtClean="0">
                <a:cs typeface="Arial" panose="020B0604020202020204" pitchFamily="34" charset="0"/>
              </a:rPr>
              <a:t>, </a:t>
            </a:r>
            <a:r>
              <a:rPr lang="en-US" altLang="ko-KR" dirty="0">
                <a:cs typeface="Arial" panose="020B0604020202020204" pitchFamily="34" charset="0"/>
              </a:rPr>
              <a:t>TREASURE Study</a:t>
            </a:r>
            <a:endParaRPr lang="ko-KR" altLang="en-US" dirty="0"/>
          </a:p>
        </p:txBody>
      </p:sp>
      <p:sp>
        <p:nvSpPr>
          <p:cNvPr id="7" name="내용 개체 틀 6"/>
          <p:cNvSpPr txBox="1">
            <a:spLocks/>
          </p:cNvSpPr>
          <p:nvPr/>
        </p:nvSpPr>
        <p:spPr>
          <a:xfrm>
            <a:off x="628650" y="1052736"/>
            <a:ext cx="7886700" cy="476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MoCA-K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Attention, Language 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항목에서 유의한 효과 확인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266571" y="6021288"/>
            <a:ext cx="8496944" cy="504056"/>
          </a:xfrm>
          <a:prstGeom prst="rect">
            <a:avLst/>
          </a:prstGeom>
        </p:spPr>
        <p:txBody>
          <a:bodyPr>
            <a:noAutofit/>
          </a:bodyPr>
          <a:lstStyle>
            <a:lvl1pPr marL="108000" marR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sz="800" kern="1200" spc="-100" baseline="0">
                <a:solidFill>
                  <a:schemeClr val="bg1">
                    <a:lumMod val="50000"/>
                    <a:alpha val="99000"/>
                  </a:schemeClr>
                </a:solidFill>
                <a:latin typeface="+mn-ea"/>
                <a:ea typeface="+mn-ea"/>
                <a:cs typeface="Helvetica Neue" pitchFamily="2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800" b="0" i="0" u="none" strike="noStrike" kern="1200" cap="none" spc="-10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  <a:alpha val="99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marR="0" lvl="0" indent="-1080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Yang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YS,et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al. Dement Neurocognitive </a:t>
            </a:r>
            <a:r>
              <a:rPr kumimoji="0" lang="en-US" altLang="ko-KR" sz="800" b="0" i="0" u="none" strike="noStrike" kern="1200" cap="none" spc="-100" normalizeH="0" baseline="0" noProof="0" dirty="0" err="1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Disord</a:t>
            </a:r>
            <a:r>
              <a:rPr kumimoji="0" lang="en-US" altLang="ko-KR" sz="800" b="0" i="0" u="none" strike="noStrike" kern="1200" cap="none" spc="-10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  <a:alpha val="99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2018 Mar;17(1):1-10.</a:t>
            </a:r>
            <a:endParaRPr kumimoji="0" lang="en-US" altLang="ko-KR" sz="800" b="0" i="0" u="none" strike="noStrike" kern="1200" cap="none" spc="-100" normalizeH="0" baseline="0" noProof="0" dirty="0">
              <a:ln>
                <a:noFill/>
              </a:ln>
              <a:solidFill>
                <a:sysClr val="window" lastClr="FFFFFF">
                  <a:lumMod val="50000"/>
                  <a:alpha val="99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18962"/>
            <a:ext cx="8343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2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74848" y="3536762"/>
          <a:ext cx="7667369" cy="23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8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altLang="ko-KR" sz="13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AE</a:t>
                      </a:r>
                      <a:endParaRPr lang="ko-KR" altLang="ko-KR" sz="13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ko-KR" altLang="en-US" sz="1300" b="1" kern="1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카니틸</a:t>
                      </a:r>
                      <a:r>
                        <a:rPr lang="en-US" sz="1300" b="1" kern="100" baseline="300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® </a:t>
                      </a:r>
                      <a:r>
                        <a:rPr lang="en-US" altLang="ko-KR" sz="13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(N=30)</a:t>
                      </a:r>
                      <a:endParaRPr lang="ko-KR" sz="1300" b="1" kern="100" baseline="300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12" marR="6141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altLang="ko-KR" sz="13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Placebo</a:t>
                      </a:r>
                      <a:r>
                        <a:rPr lang="en-US" sz="1300" b="1" kern="1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(N=26)</a:t>
                      </a:r>
                      <a:endParaRPr lang="ko-KR" sz="13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12" marR="6141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adverse event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b="1" kern="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</a:t>
                      </a: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13.3%)</a:t>
                      </a:r>
                      <a:endParaRPr lang="ko-KR" sz="1100" b="1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b="1" kern="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</a:t>
                      </a: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7.7%)</a:t>
                      </a:r>
                      <a:endParaRPr lang="ko-KR" sz="1100" b="1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Dizziness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Cardiac arrest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Pyelonephritis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Fatty liver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Aggravation headache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90">
                <a:tc>
                  <a:txBody>
                    <a:bodyPr/>
                    <a:lstStyle/>
                    <a:p>
                      <a:pPr marL="90170" algn="just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200" b="1" kern="1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Dyspesia</a:t>
                      </a:r>
                      <a:endParaRPr lang="ko-KR" sz="1200" b="1" kern="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170"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70510" algn="l"/>
                          <a:tab pos="5581015" algn="l"/>
                        </a:tabLs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sz="1100" kern="100" dirty="0">
                        <a:effectLst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61406" marR="614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90564" y="156034"/>
            <a:ext cx="8502538" cy="474602"/>
          </a:xfrm>
        </p:spPr>
        <p:txBody>
          <a:bodyPr/>
          <a:lstStyle/>
          <a:p>
            <a:pPr defTabSz="901045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cs typeface="Arial" panose="020B0604020202020204" pitchFamily="34" charset="0"/>
              </a:rPr>
              <a:t>TREASURE Study : Adverse events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848" y="3156430"/>
            <a:ext cx="7595919" cy="315104"/>
          </a:xfrm>
          <a:prstGeom prst="rect">
            <a:avLst/>
          </a:prstGeom>
          <a:noFill/>
        </p:spPr>
        <p:txBody>
          <a:bodyPr lIns="92256" tIns="46128" rIns="92256" bIns="46128">
            <a:spAutoFit/>
          </a:bodyPr>
          <a:lstStyle/>
          <a:p>
            <a:pPr marL="0" marR="0" lvl="0" indent="0" algn="ctr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[AE during the follow up period]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826" y="1623738"/>
            <a:ext cx="7948405" cy="1354983"/>
          </a:xfrm>
          <a:prstGeom prst="rect">
            <a:avLst/>
          </a:prstGeom>
          <a:noFill/>
        </p:spPr>
        <p:txBody>
          <a:bodyPr lIns="92256" tIns="46128" rIns="92256" bIns="46128">
            <a:spAutoFit/>
          </a:bodyPr>
          <a:lstStyle/>
          <a:p>
            <a:pPr marL="281579" marR="0" lvl="0" indent="-281579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One patient in the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Carnitil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®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-treated group died during study period, but this was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 treatment related death</a:t>
            </a:r>
          </a:p>
          <a:p>
            <a:pPr marL="281579" marR="0" lvl="0" indent="-281579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1579" marR="0" lvl="0" indent="-281579" algn="l" defTabSz="923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Other symptoms also were considered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not related to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Carnitil</a:t>
            </a:r>
            <a:r>
              <a:rPr kumimoji="0" lang="en-US" altLang="ko-KR" sz="16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®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and these symptoms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disappeared without dosage controls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614" y="6710466"/>
            <a:ext cx="7199301" cy="22058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Ref. Yang YS, Choi HJ, Lee CN, Kim YB, </a:t>
            </a:r>
            <a:r>
              <a:rPr kumimoji="0" lang="en-US" altLang="ko-KR" sz="700" b="0" i="0" u="none" strike="noStrike" kern="1200" cap="none" spc="-20" normalizeH="0" baseline="0" noProof="0" dirty="0" err="1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Kwak</a:t>
            </a:r>
            <a:r>
              <a:rPr kumimoji="0" lang="en-US" altLang="ko-KR" sz="700" b="0" i="0" u="none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 YT. A Multicenter, Randomized, Double-blind, Placebo-controlled Clinical Trial for Efficacy of Acetyl-L-</a:t>
            </a:r>
            <a:r>
              <a:rPr kumimoji="0" lang="en-US" altLang="ko-KR" sz="700" b="0" i="0" u="none" strike="noStrike" kern="1200" cap="none" spc="-20" normalizeH="0" baseline="0" noProof="0" dirty="0" err="1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carnitine</a:t>
            </a:r>
            <a:r>
              <a:rPr kumimoji="0" lang="en-US" altLang="ko-KR" sz="700" b="0" i="0" u="none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 in Patients with Dementia Associated with Cerebrovascular Disease. Dement Neurocognitive </a:t>
            </a:r>
            <a:r>
              <a:rPr kumimoji="0" lang="en-US" altLang="ko-KR" sz="700" b="0" i="0" u="none" strike="noStrike" kern="1200" cap="none" spc="-20" normalizeH="0" baseline="0" noProof="0" dirty="0" err="1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Disord</a:t>
            </a:r>
            <a:r>
              <a:rPr kumimoji="0" lang="en-US" altLang="ko-KR" sz="700" b="0" i="0" u="none" strike="noStrike" kern="1200" cap="none" spc="-2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. 2018 Mar;17(1):e4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734" y="6461931"/>
            <a:ext cx="7973077" cy="11029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/>
          <a:p>
            <a:pPr marL="0" marR="0" lvl="0" indent="0" algn="l" defTabSz="92381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rgbClr val="9EE8CC">
                      <a:alpha val="0"/>
                    </a:srgbClr>
                  </a:solidFill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+mn-cs"/>
              </a:rPr>
              <a:t>AE : adverse event</a:t>
            </a:r>
          </a:p>
        </p:txBody>
      </p:sp>
      <p:sp>
        <p:nvSpPr>
          <p:cNvPr id="13" name="TextBox 26"/>
          <p:cNvSpPr txBox="1"/>
          <p:nvPr/>
        </p:nvSpPr>
        <p:spPr>
          <a:xfrm flipH="1">
            <a:off x="774254" y="5892551"/>
            <a:ext cx="6371546" cy="14180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238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-10" normalizeH="0" baseline="0" noProof="0" dirty="0">
                <a:ln>
                  <a:solidFill>
                    <a:srgbClr val="183B6B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*Pearson correlation; 0.967 (</a:t>
            </a:r>
            <a:r>
              <a:rPr kumimoji="1" lang="en-US" altLang="ko-KR" sz="900" b="0" i="1" u="none" strike="noStrike" kern="1200" cap="none" spc="-10" normalizeH="0" baseline="0" noProof="0" dirty="0">
                <a:ln>
                  <a:solidFill>
                    <a:srgbClr val="183B6B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p</a:t>
            </a:r>
            <a:r>
              <a:rPr kumimoji="1" lang="en-US" altLang="ko-KR" sz="900" b="0" i="0" u="none" strike="noStrike" kern="1200" cap="none" spc="-10" normalizeH="0" baseline="0" noProof="0" dirty="0">
                <a:ln>
                  <a:solidFill>
                    <a:srgbClr val="183B6B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&lt;0.001) between 1st and 2nd test.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4294967295"/>
          </p:nvPr>
        </p:nvSpPr>
        <p:spPr>
          <a:xfrm>
            <a:off x="352486" y="723292"/>
            <a:ext cx="7621323" cy="924824"/>
          </a:xfrm>
          <a:prstGeom prst="rect">
            <a:avLst/>
          </a:prstGeom>
        </p:spPr>
        <p:txBody>
          <a:bodyPr lIns="92256" tIns="46128" rIns="92256" bIns="46128" anchor="ctr"/>
          <a:lstStyle/>
          <a:p>
            <a:pPr marL="0" indent="0" defTabSz="901045" eaLnBrk="1" fontAlgn="auto" hangingPunct="1">
              <a:spcAft>
                <a:spcPts val="0"/>
              </a:spcAft>
              <a:buNone/>
              <a:defRPr/>
            </a:pPr>
            <a:r>
              <a:rPr lang="en-US" altLang="ko-KR" sz="1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Adverse events :</a:t>
            </a:r>
          </a:p>
        </p:txBody>
      </p:sp>
    </p:spTree>
    <p:extLst>
      <p:ext uri="{BB962C8B-B14F-4D97-AF65-F5344CB8AC3E}">
        <p14:creationId xmlns:p14="http://schemas.microsoft.com/office/powerpoint/2010/main" val="27458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80306" y="160680"/>
            <a:ext cx="8502538" cy="474602"/>
          </a:xfrm>
        </p:spPr>
        <p:txBody>
          <a:bodyPr/>
          <a:lstStyle/>
          <a:p>
            <a:pPr defTabSz="901045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8" name="Rectangle 211"/>
          <p:cNvSpPr>
            <a:spLocks noChangeArrowheads="1"/>
          </p:cNvSpPr>
          <p:nvPr/>
        </p:nvSpPr>
        <p:spPr bwMode="auto">
          <a:xfrm>
            <a:off x="2263799" y="1926580"/>
            <a:ext cx="6745210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R="0" lvl="0" defTabSz="904886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1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1. ’</a:t>
            </a:r>
            <a:r>
              <a:rPr kumimoji="0" lang="ko-KR" altLang="en-US" sz="2800" b="1" i="1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국내 환자</a:t>
            </a:r>
            <a:r>
              <a:rPr kumimoji="0" lang="en-US" altLang="ko-KR" sz="2800" b="1" i="1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en-US" altLang="ko-KR" sz="2000" b="1" i="1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대상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임상 연구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국내 유일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defTabSz="904886" latinLnBrk="0">
              <a:lnSpc>
                <a:spcPct val="200000"/>
              </a:lnSpc>
              <a:defRPr/>
            </a:pPr>
            <a:r>
              <a:rPr lang="en-US" altLang="ko-KR" sz="2800" b="1" i="1" kern="0" dirty="0" smtClean="0">
                <a:solidFill>
                  <a:srgbClr val="002060"/>
                </a:solidFill>
                <a:latin typeface="맑은 고딕" pitchFamily="50" charset="-127"/>
              </a:rPr>
              <a:t>2. ‘</a:t>
            </a:r>
            <a:r>
              <a:rPr lang="ko-KR" altLang="en-US" sz="2800" b="1" i="1" kern="0" dirty="0" smtClean="0">
                <a:solidFill>
                  <a:srgbClr val="C00000"/>
                </a:solidFill>
                <a:latin typeface="맑은 고딕" pitchFamily="50" charset="-127"/>
              </a:rPr>
              <a:t>뇌혈관 </a:t>
            </a:r>
            <a:r>
              <a:rPr lang="ko-KR" altLang="en-US" sz="2800" b="1" i="1" kern="0" dirty="0">
                <a:solidFill>
                  <a:srgbClr val="C00000"/>
                </a:solidFill>
                <a:latin typeface="맑은 고딕" pitchFamily="50" charset="-127"/>
              </a:rPr>
              <a:t>질환 동반 </a:t>
            </a:r>
            <a:r>
              <a:rPr lang="ko-KR" altLang="en-US" sz="2800" b="1" i="1" kern="0" dirty="0" smtClean="0">
                <a:solidFill>
                  <a:srgbClr val="C00000"/>
                </a:solidFill>
                <a:latin typeface="맑은 고딕" pitchFamily="50" charset="-127"/>
              </a:rPr>
              <a:t>치매환자</a:t>
            </a:r>
            <a:r>
              <a:rPr lang="en-US" altLang="ko-KR" sz="2800" b="1" i="1" kern="0" dirty="0">
                <a:solidFill>
                  <a:srgbClr val="C00000"/>
                </a:solidFill>
                <a:latin typeface="맑은 고딕" pitchFamily="50" charset="-127"/>
              </a:rPr>
              <a:t>’</a:t>
            </a:r>
            <a:r>
              <a:rPr lang="ko-KR" altLang="en-US" sz="2000" b="1" kern="0" dirty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ko-KR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에 </a:t>
            </a:r>
            <a:r>
              <a:rPr lang="ko-KR" altLang="en-US" sz="2400" b="1" kern="0" dirty="0">
                <a:solidFill>
                  <a:srgbClr val="C00000"/>
                </a:solidFill>
                <a:latin typeface="맑은 고딕" pitchFamily="50" charset="-127"/>
              </a:rPr>
              <a:t>효과 입증</a:t>
            </a:r>
            <a:endParaRPr lang="ko-KR" altLang="ko-KR" sz="2400" kern="0" dirty="0">
              <a:solidFill>
                <a:srgbClr val="C00000"/>
              </a:solidFill>
              <a:latin typeface="맑은 고딕" pitchFamily="50" charset="-127"/>
            </a:endParaRPr>
          </a:p>
          <a:p>
            <a:pPr lvl="0" defTabSz="904886" latinLnBrk="0">
              <a:lnSpc>
                <a:spcPct val="200000"/>
              </a:lnSpc>
              <a:defRPr/>
            </a:pPr>
            <a:r>
              <a:rPr lang="en-US" altLang="ko-KR" sz="2800" b="1" i="1" kern="0" dirty="0">
                <a:solidFill>
                  <a:srgbClr val="002060"/>
                </a:solidFill>
                <a:latin typeface="맑은 고딕" pitchFamily="50" charset="-127"/>
              </a:rPr>
              <a:t>3. </a:t>
            </a:r>
            <a:r>
              <a:rPr lang="en-US" altLang="ko-KR" sz="2800" b="1" i="1" kern="0" dirty="0" smtClean="0">
                <a:solidFill>
                  <a:srgbClr val="002060"/>
                </a:solidFill>
                <a:latin typeface="맑은 고딕" pitchFamily="50" charset="-127"/>
              </a:rPr>
              <a:t>‘</a:t>
            </a:r>
            <a:r>
              <a:rPr lang="ko-KR" altLang="en-US" sz="2800" b="1" i="1" kern="0" dirty="0" smtClean="0">
                <a:solidFill>
                  <a:srgbClr val="0000FF"/>
                </a:solidFill>
                <a:latin typeface="맑은 고딕" pitchFamily="50" charset="-127"/>
              </a:rPr>
              <a:t>대한치매학회지</a:t>
            </a:r>
            <a:r>
              <a:rPr lang="en-US" altLang="ko-KR" sz="2800" b="1" i="1" kern="0" dirty="0">
                <a:solidFill>
                  <a:srgbClr val="0000FF"/>
                </a:solidFill>
                <a:latin typeface="맑은 고딕" pitchFamily="50" charset="-127"/>
              </a:rPr>
              <a:t>’</a:t>
            </a:r>
            <a:r>
              <a:rPr lang="en-US" altLang="ko-KR" sz="2000" b="1" i="1" kern="0" dirty="0">
                <a:solidFill>
                  <a:srgbClr val="0000FF"/>
                </a:solidFill>
                <a:latin typeface="맑은 고딕" pitchFamily="50" charset="-127"/>
              </a:rPr>
              <a:t>  </a:t>
            </a:r>
            <a:r>
              <a:rPr lang="ko-KR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게재</a:t>
            </a:r>
            <a:endParaRPr lang="ko-KR" altLang="ko-KR" sz="2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</a:endParaRPr>
          </a:p>
          <a:p>
            <a:pPr lvl="0" defTabSz="883802" latinLnBrk="0">
              <a:lnSpc>
                <a:spcPct val="200000"/>
              </a:lnSpc>
              <a:defRPr/>
            </a:pPr>
            <a:r>
              <a:rPr lang="en-US" altLang="ko-KR" sz="2800" b="1" i="1" kern="0" dirty="0" smtClean="0">
                <a:solidFill>
                  <a:srgbClr val="002060"/>
                </a:solidFill>
                <a:latin typeface="맑은 고딕" pitchFamily="50" charset="-127"/>
              </a:rPr>
              <a:t>4. </a:t>
            </a:r>
            <a:r>
              <a:rPr lang="en-US" altLang="ko-KR" sz="2800" b="1" i="1" kern="0" dirty="0" smtClean="0">
                <a:solidFill>
                  <a:srgbClr val="0000FF"/>
                </a:solidFill>
                <a:latin typeface="맑은 고딕" pitchFamily="50" charset="-127"/>
              </a:rPr>
              <a:t>‘AAIC 2019’</a:t>
            </a:r>
            <a:r>
              <a:rPr lang="en-US" altLang="ko-KR" sz="2000" b="1" i="1" kern="0" dirty="0" smtClean="0">
                <a:solidFill>
                  <a:srgbClr val="0000FF"/>
                </a:solidFill>
                <a:latin typeface="맑은 고딕" pitchFamily="50" charset="-127"/>
              </a:rPr>
              <a:t>(</a:t>
            </a:r>
            <a:r>
              <a:rPr lang="ko-KR" altLang="en-US" sz="2000" b="1" i="1" kern="0" dirty="0" smtClean="0">
                <a:solidFill>
                  <a:srgbClr val="002060"/>
                </a:solidFill>
                <a:latin typeface="맑은 고딕" pitchFamily="50" charset="-127"/>
              </a:rPr>
              <a:t>국제알츠하이머협회</a:t>
            </a:r>
            <a:r>
              <a:rPr lang="en-US" altLang="ko-KR" sz="2000" b="1" i="1" kern="0" dirty="0" smtClean="0">
                <a:solidFill>
                  <a:srgbClr val="002060"/>
                </a:solidFill>
                <a:latin typeface="맑은 고딕" pitchFamily="50" charset="-127"/>
              </a:rPr>
              <a:t>) </a:t>
            </a:r>
            <a:r>
              <a:rPr lang="ko-KR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포스터</a:t>
            </a:r>
            <a:r>
              <a:rPr lang="en-US" altLang="ko-KR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발표</a:t>
            </a:r>
            <a:endParaRPr lang="ko-KR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" y="2583199"/>
            <a:ext cx="2124548" cy="19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286248" y="2714620"/>
            <a:ext cx="430051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Acetyl-L-carnitine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8" name="그림 7" descr="acetyl-l carnit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000108"/>
            <a:ext cx="3373100" cy="23574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2910" y="3717032"/>
            <a:ext cx="80010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Acetyl-L-carnitine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은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뇌졸중 후 인지기능 저하의 개선에 유효하다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.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  <a:t/>
            </a:r>
            <a:b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</a:b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  <a:t/>
            </a:r>
            <a:b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</a:b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Acetyl-L-carnitine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은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뇌졸중 수술 후 합병증으로 발생한 인지기능 저하의 치료에 안전하고 유용하게 사용할 수 있다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카니틸정은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국내 뇌혈관질환을 동반한 치매환자를 대상으로 효과를 입증하였습니다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  <a:t/>
            </a:r>
            <a:b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rPr>
            </a:b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034" y="3857628"/>
            <a:ext cx="142876" cy="142876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034" y="4786322"/>
            <a:ext cx="142876" cy="142876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2178835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sz="2800" b="1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카니틸</a:t>
            </a:r>
            <a:r>
              <a:rPr lang="ko-KR" altLang="en-US" sz="2800" b="1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정 </a:t>
            </a:r>
            <a:r>
              <a:rPr lang="en-US" altLang="ko-KR" sz="2800" b="1" dirty="0" smtClean="0">
                <a:solidFill>
                  <a:srgbClr val="0000FF"/>
                </a:solidFill>
                <a:latin typeface="Aharoni"/>
                <a:ea typeface="HY헤드라인M" pitchFamily="18" charset="-127"/>
                <a:cs typeface="Aharoni"/>
              </a:rPr>
              <a:t>®</a:t>
            </a:r>
            <a:endParaRPr lang="ko-KR" altLang="en-US" sz="3600" b="1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7688" y="5662388"/>
            <a:ext cx="142876" cy="142876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831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카니틸</a:t>
            </a:r>
            <a:r>
              <a:rPr lang="ko-KR" altLang="en-US" dirty="0" smtClean="0"/>
              <a:t> 허가사항 변경</a:t>
            </a:r>
            <a:endParaRPr lang="ko-KR" altLang="en-US" dirty="0"/>
          </a:p>
        </p:txBody>
      </p:sp>
      <p:pic>
        <p:nvPicPr>
          <p:cNvPr id="7" name="Picture 84" descr="086"/>
          <p:cNvPicPr>
            <a:picLocks noChangeAspect="1" noChangeArrowheads="1"/>
          </p:cNvPicPr>
          <p:nvPr/>
        </p:nvPicPr>
        <p:blipFill>
          <a:blip r:embed="rId2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0" y="2613694"/>
            <a:ext cx="4428778" cy="20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2" y="1201092"/>
            <a:ext cx="4272185" cy="5275882"/>
          </a:xfrm>
          <a:prstGeom prst="rect">
            <a:avLst/>
          </a:prstGeom>
          <a:noFill/>
          <a:ln w="1587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829">
            <a:off x="-538951" y="3756480"/>
            <a:ext cx="3784375" cy="171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013959" y="1128960"/>
          <a:ext cx="3833468" cy="2129532"/>
        </p:xfrm>
        <a:graphic>
          <a:graphicData uri="http://schemas.openxmlformats.org/drawingml/2006/table">
            <a:tbl>
              <a:tblPr firstRow="1" bandRow="1"/>
              <a:tblGrid>
                <a:gridCol w="3833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 smtClean="0">
                          <a:solidFill>
                            <a:srgbClr val="0000FF"/>
                          </a:solidFill>
                        </a:rPr>
                        <a:t>As is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7484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219725" y="1638349"/>
            <a:ext cx="3402782" cy="1521460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일차적 퇴행성 질환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뇌혈관 질환에 의한 </a:t>
            </a:r>
            <a:endParaRPr kumimoji="0" lang="en-US" altLang="ko-KR" sz="20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이차적 퇴행성 질환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999509" y="4481710"/>
          <a:ext cx="3811116" cy="2053382"/>
        </p:xfrm>
        <a:graphic>
          <a:graphicData uri="http://schemas.openxmlformats.org/drawingml/2006/table">
            <a:tbl>
              <a:tblPr firstRow="1" bandRow="1"/>
              <a:tblGrid>
                <a:gridCol w="3811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solidFill>
                            <a:srgbClr val="FF0000"/>
                          </a:solidFill>
                        </a:rPr>
                        <a:t>To be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334">
                <a:tc>
                  <a:txBody>
                    <a:bodyPr/>
                    <a:lstStyle>
                      <a:lvl1pPr marL="0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0573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01141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51718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02291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52863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03437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54009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04580" algn="l" defTabSz="901141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23062" y="3621806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적응증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축소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10200" y="5000363"/>
            <a:ext cx="3402782" cy="1449947"/>
          </a:xfrm>
          <a:prstGeom prst="rect">
            <a:avLst/>
          </a:prstGeom>
          <a:solidFill>
            <a:srgbClr val="EE3124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일차적 퇴행성 질환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뇌혈관질환에 의한 </a:t>
            </a:r>
            <a:endParaRPr kumimoji="0" lang="en-US" altLang="ko-KR" sz="20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이차적 퇴행성 질환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551190" y="5305730"/>
            <a:ext cx="2687935" cy="10162"/>
          </a:xfrm>
          <a:prstGeom prst="line">
            <a:avLst/>
          </a:prstGeom>
          <a:noFill/>
          <a:ln w="63500" cap="flat" cmpd="sng" algn="ctr">
            <a:solidFill>
              <a:srgbClr val="FF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389211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687" y="146258"/>
            <a:ext cx="8704813" cy="474685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카니틸</a:t>
            </a:r>
            <a:r>
              <a:rPr lang="ko-KR" altLang="en-US" dirty="0" smtClean="0">
                <a:solidFill>
                  <a:schemeClr val="bg1"/>
                </a:solidFill>
              </a:rPr>
              <a:t> 처방 가이드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rgbClr val="FFC000"/>
                </a:solidFill>
              </a:rPr>
              <a:t>I6-- </a:t>
            </a:r>
            <a:r>
              <a:rPr lang="ko-KR" altLang="en-US" dirty="0" smtClean="0">
                <a:solidFill>
                  <a:srgbClr val="FFC000"/>
                </a:solidFill>
              </a:rPr>
              <a:t>코드는 필수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24650" y="6624735"/>
            <a:ext cx="1656184" cy="342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2108" y="1376981"/>
            <a:ext cx="86381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6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iṣľíḓe">
            <a:extLst>
              <a:ext uri="{FF2B5EF4-FFF2-40B4-BE49-F238E27FC236}">
                <a16:creationId xmlns:a16="http://schemas.microsoft.com/office/drawing/2014/main" id="{DA816D4B-CE1B-4CCB-9966-3EC49CF697B3}"/>
              </a:ext>
            </a:extLst>
          </p:cNvPr>
          <p:cNvSpPr/>
          <p:nvPr/>
        </p:nvSpPr>
        <p:spPr bwMode="auto">
          <a:xfrm>
            <a:off x="-1810" y="774452"/>
            <a:ext cx="9143778" cy="529485"/>
          </a:xfrm>
          <a:prstGeom prst="roundRect">
            <a:avLst>
              <a:gd name="adj" fmla="val 0"/>
            </a:avLst>
          </a:prstGeom>
          <a:solidFill>
            <a:srgbClr val="000000">
              <a:alpha val="70000"/>
            </a:srgb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단독 처방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뇌혈관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질환에 의한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인지장애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ase</a:t>
            </a:r>
            <a:endParaRPr kumimoji="0" lang="ko-KR" altLang="en-US" sz="2000" b="1" i="0" u="sng" strike="noStrike" kern="0" cap="none" spc="0" normalizeH="0" baseline="0" noProof="0" dirty="0">
              <a:ln>
                <a:noFill/>
              </a:ln>
              <a:solidFill>
                <a:srgbClr val="EE3124">
                  <a:lumMod val="20000"/>
                  <a:lumOff val="8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iṣľíḓe">
            <a:extLst>
              <a:ext uri="{FF2B5EF4-FFF2-40B4-BE49-F238E27FC236}">
                <a16:creationId xmlns:a16="http://schemas.microsoft.com/office/drawing/2014/main" id="{DA816D4B-CE1B-4CCB-9966-3EC49CF697B3}"/>
              </a:ext>
            </a:extLst>
          </p:cNvPr>
          <p:cNvSpPr/>
          <p:nvPr/>
        </p:nvSpPr>
        <p:spPr bwMode="auto">
          <a:xfrm>
            <a:off x="-2418" y="4335740"/>
            <a:ext cx="9145588" cy="523164"/>
          </a:xfrm>
          <a:prstGeom prst="roundRect">
            <a:avLst>
              <a:gd name="adj" fmla="val 0"/>
            </a:avLst>
          </a:prstGeom>
          <a:solidFill>
            <a:srgbClr val="000000">
              <a:alpha val="70000"/>
            </a:srgb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병용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처방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EE3124">
                    <a:lumMod val="20000"/>
                    <a:lumOff val="8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알츠하이머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혈관성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치매증상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동반된 치매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Case</a:t>
            </a:r>
            <a:endParaRPr kumimoji="0" lang="ko-KR" altLang="en-US" sz="2000" b="1" i="0" u="sng" strike="noStrike" kern="0" cap="none" spc="0" normalizeH="0" baseline="0" noProof="0" dirty="0">
              <a:ln>
                <a:noFill/>
              </a:ln>
              <a:solidFill>
                <a:srgbClr val="EE3124">
                  <a:lumMod val="20000"/>
                  <a:lumOff val="8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iṡļïḋè">
            <a:extLst>
              <a:ext uri="{FF2B5EF4-FFF2-40B4-BE49-F238E27FC236}">
                <a16:creationId xmlns:a16="http://schemas.microsoft.com/office/drawing/2014/main" id="{51EEA831-D63B-410A-905B-CB07DAE9F677}"/>
              </a:ext>
            </a:extLst>
          </p:cNvPr>
          <p:cNvSpPr/>
          <p:nvPr/>
        </p:nvSpPr>
        <p:spPr>
          <a:xfrm>
            <a:off x="161143" y="1406927"/>
            <a:ext cx="2292169" cy="117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2" name="iṡļïḋè">
            <a:extLst>
              <a:ext uri="{FF2B5EF4-FFF2-40B4-BE49-F238E27FC236}">
                <a16:creationId xmlns:a16="http://schemas.microsoft.com/office/drawing/2014/main" id="{51EEA831-D63B-410A-905B-CB07DAE9F677}"/>
              </a:ext>
            </a:extLst>
          </p:cNvPr>
          <p:cNvSpPr/>
          <p:nvPr/>
        </p:nvSpPr>
        <p:spPr>
          <a:xfrm>
            <a:off x="3184540" y="1416822"/>
            <a:ext cx="2292169" cy="117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294" y="1613648"/>
            <a:ext cx="158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[F067]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경도인지장애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9441" y="1632006"/>
            <a:ext cx="158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Ⅰ6--]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뇌혈관 질환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3312" y="5605994"/>
            <a:ext cx="86381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6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iṡļïḋè">
            <a:extLst>
              <a:ext uri="{FF2B5EF4-FFF2-40B4-BE49-F238E27FC236}">
                <a16:creationId xmlns:a16="http://schemas.microsoft.com/office/drawing/2014/main" id="{51EEA831-D63B-410A-905B-CB07DAE9F677}"/>
              </a:ext>
            </a:extLst>
          </p:cNvPr>
          <p:cNvSpPr/>
          <p:nvPr/>
        </p:nvSpPr>
        <p:spPr>
          <a:xfrm>
            <a:off x="275075" y="5515249"/>
            <a:ext cx="2292169" cy="117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7" name="iṡļïḋè">
            <a:extLst>
              <a:ext uri="{FF2B5EF4-FFF2-40B4-BE49-F238E27FC236}">
                <a16:creationId xmlns:a16="http://schemas.microsoft.com/office/drawing/2014/main" id="{51EEA831-D63B-410A-905B-CB07DAE9F677}"/>
              </a:ext>
            </a:extLst>
          </p:cNvPr>
          <p:cNvSpPr/>
          <p:nvPr/>
        </p:nvSpPr>
        <p:spPr>
          <a:xfrm>
            <a:off x="3274547" y="5516820"/>
            <a:ext cx="2292169" cy="117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2503" y="5642098"/>
            <a:ext cx="17953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44BC1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[F002]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44BC1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비정형 또는 혼합형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644BC1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44BC1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알츠하이머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44BC1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치매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644BC1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iṥḷíďè">
            <a:extLst>
              <a:ext uri="{FF2B5EF4-FFF2-40B4-BE49-F238E27FC236}">
                <a16:creationId xmlns:a16="http://schemas.microsoft.com/office/drawing/2014/main" id="{93593562-5AE4-449E-B84F-A71EAC2BF702}"/>
              </a:ext>
            </a:extLst>
          </p:cNvPr>
          <p:cNvSpPr/>
          <p:nvPr/>
        </p:nvSpPr>
        <p:spPr>
          <a:xfrm>
            <a:off x="141687" y="2767400"/>
            <a:ext cx="8876147" cy="1443980"/>
          </a:xfrm>
          <a:prstGeom prst="roundRect">
            <a:avLst>
              <a:gd name="adj" fmla="val 2415"/>
            </a:avLst>
          </a:prstGeom>
          <a:solidFill>
            <a:schemeClr val="accent1">
              <a:lumMod val="40000"/>
              <a:lumOff val="6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카니틸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단독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병용 처방 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I6--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코드는 필수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I6-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코드를 잡으려면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뇌경색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뇌출혈을 포함한 뇌혈관 질환의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기왕력자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                      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기왕력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없는 경우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다빈도 검사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 참고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통해서 질환의 위험성이 있을 시 가능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뇌혈관질환 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진단 검사 결과 입력 필수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향후 심평원 실사 및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 처방에 대한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당위성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확보</a:t>
            </a:r>
            <a:endParaRPr kumimoji="0" lang="ko-KR" altLang="en-US" sz="14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9448" y="5734759"/>
            <a:ext cx="1582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[Ⅰ6--]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뇌혈관 질환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573068" y="4899896"/>
          <a:ext cx="2392214" cy="2072909"/>
        </p:xfrm>
        <a:graphic>
          <a:graphicData uri="http://schemas.openxmlformats.org/drawingml/2006/table">
            <a:tbl>
              <a:tblPr/>
              <a:tblGrid>
                <a:gridCol w="705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3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상병코드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상병명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I672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대뇌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죽상경화증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I678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 명시된 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뇌혈관질환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I679</a:t>
                      </a:r>
                      <a:endParaRPr lang="en-US" altLang="ko-KR" sz="12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상세불명의 뇌혈관질환</a:t>
                      </a:r>
                      <a:endParaRPr lang="ko-KR" alt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6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I693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뇌경색증의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후유증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5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I698</a:t>
                      </a:r>
                      <a:endParaRPr lang="en-US" altLang="ko-KR" sz="12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 및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상세불명의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1" i="0" u="none" strike="noStrike" dirty="0" smtClean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b"/>
                      <a:r>
                        <a:rPr lang="ko-KR" alt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뇌혈관질환의 후유증</a:t>
                      </a:r>
                      <a:endParaRPr lang="ko-KR" alt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7" marR="9527" marT="95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Picture 84" descr="086"/>
          <p:cNvPicPr>
            <a:picLocks noChangeAspect="1" noChangeArrowheads="1"/>
          </p:cNvPicPr>
          <p:nvPr/>
        </p:nvPicPr>
        <p:blipFill>
          <a:blip r:embed="rId2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87708" y="5608323"/>
            <a:ext cx="844108" cy="88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49" y="1381650"/>
            <a:ext cx="3213021" cy="1316762"/>
          </a:xfrm>
          <a:prstGeom prst="rect">
            <a:avLst/>
          </a:prstGeom>
        </p:spPr>
      </p:pic>
      <p:pic>
        <p:nvPicPr>
          <p:cNvPr id="25" name="Picture 84" descr="086"/>
          <p:cNvPicPr>
            <a:picLocks noChangeAspect="1" noChangeArrowheads="1"/>
          </p:cNvPicPr>
          <p:nvPr/>
        </p:nvPicPr>
        <p:blipFill>
          <a:blip r:embed="rId2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66114" y="1527829"/>
            <a:ext cx="844108" cy="88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51745" y="510668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854B8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치매치료제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82049" y="51085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카니틸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9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90676"/>
            <a:ext cx="9145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빈도에 따른 치매 종류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6758" y="1035325"/>
            <a:ext cx="79925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>
                <a:solidFill>
                  <a:srgbClr val="FF0000"/>
                </a:solidFill>
              </a:rPr>
              <a:t>알츠하이머병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60-80%)</a:t>
            </a:r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FontTx/>
              <a:buAutoNum type="arabicPeriod"/>
            </a:pPr>
            <a:r>
              <a:rPr lang="ko-KR" altLang="en-US" sz="2800" b="1" dirty="0" err="1">
                <a:solidFill>
                  <a:srgbClr val="0000FF"/>
                </a:solidFill>
              </a:rPr>
              <a:t>혈관성</a:t>
            </a:r>
            <a:r>
              <a:rPr lang="ko-KR" altLang="en-US" sz="2800" b="1" dirty="0">
                <a:solidFill>
                  <a:srgbClr val="0000FF"/>
                </a:solidFill>
              </a:rPr>
              <a:t> 치매 </a:t>
            </a:r>
            <a:r>
              <a:rPr lang="en-US" altLang="ko-KR" sz="2800" b="1" dirty="0">
                <a:solidFill>
                  <a:srgbClr val="0000FF"/>
                </a:solidFill>
              </a:rPr>
              <a:t>(10-20%)</a:t>
            </a:r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b="1" dirty="0" err="1" smtClean="0"/>
              <a:t>루이소체치매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파킨슨병 치매 </a:t>
            </a:r>
            <a:r>
              <a:rPr lang="en-US" altLang="ko-KR" sz="2000" b="1" dirty="0" smtClean="0"/>
              <a:t>(</a:t>
            </a:r>
            <a:r>
              <a:rPr lang="en-US" altLang="ko-KR" sz="2000" b="1" dirty="0"/>
              <a:t>5-10</a:t>
            </a:r>
            <a:r>
              <a:rPr lang="en-US" altLang="ko-KR" sz="2000" b="1" dirty="0" smtClean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a. Dementia with </a:t>
            </a:r>
            <a:r>
              <a:rPr lang="en-US" altLang="ko-KR" sz="1600" dirty="0" err="1" smtClean="0"/>
              <a:t>lewy</a:t>
            </a:r>
            <a:r>
              <a:rPr lang="en-US" altLang="ko-KR" sz="1600" dirty="0" smtClean="0"/>
              <a:t> bodies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b. </a:t>
            </a:r>
            <a:r>
              <a:rPr lang="en-US" altLang="ko-KR" sz="1600" dirty="0" err="1" smtClean="0"/>
              <a:t>parkinson</a:t>
            </a:r>
            <a:r>
              <a:rPr lang="en-US" altLang="ko-KR" sz="1600" dirty="0" smtClean="0"/>
              <a:t> disease dementia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c. Multiple system atrophy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r>
              <a:rPr lang="en-US" altLang="ko-KR" sz="2000" b="1" dirty="0" smtClean="0"/>
              <a:t>4.  </a:t>
            </a:r>
            <a:r>
              <a:rPr lang="ko-KR" altLang="en-US" sz="2000" b="1" dirty="0" err="1" smtClean="0"/>
              <a:t>전두측두치매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(</a:t>
            </a:r>
            <a:r>
              <a:rPr lang="en-US" altLang="ko-KR" sz="2000" b="1" dirty="0"/>
              <a:t>12-25</a:t>
            </a:r>
            <a:r>
              <a:rPr lang="en-US" altLang="ko-KR" sz="2000" b="1" dirty="0" smtClean="0"/>
              <a:t>%)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a. Behavioral variant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b. Language variant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c. Motor variant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r>
              <a:rPr lang="en-US" altLang="ko-KR" sz="2000" b="1" dirty="0" smtClean="0"/>
              <a:t>5.  </a:t>
            </a:r>
            <a:r>
              <a:rPr lang="ko-KR" altLang="en-US" sz="2000" b="1" dirty="0" smtClean="0"/>
              <a:t>복합적 </a:t>
            </a:r>
            <a:r>
              <a:rPr lang="ko-KR" altLang="en-US" sz="2000" b="1" dirty="0"/>
              <a:t>요인에 의한 치매 </a:t>
            </a:r>
            <a:r>
              <a:rPr lang="en-US" altLang="ko-KR" sz="2000" b="1" dirty="0"/>
              <a:t>(10-30%)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156970" y="6419904"/>
            <a:ext cx="27363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 err="1" smtClean="0"/>
              <a:t>Clin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Geriatr</a:t>
            </a:r>
            <a:r>
              <a:rPr lang="en-US" altLang="ko-KR" sz="1050" dirty="0" smtClean="0"/>
              <a:t> Med 29 2013;29:791-807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934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노화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35905" t="11015" r="24259" b="11997"/>
          <a:stretch>
            <a:fillRect/>
          </a:stretch>
        </p:blipFill>
        <p:spPr bwMode="auto">
          <a:xfrm>
            <a:off x="5542827" y="1706604"/>
            <a:ext cx="3516330" cy="424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내용 개체 틀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9124579"/>
              </p:ext>
            </p:extLst>
          </p:nvPr>
        </p:nvGraphicFramePr>
        <p:xfrm>
          <a:off x="240381" y="1788736"/>
          <a:ext cx="5274298" cy="4093589"/>
        </p:xfrm>
        <a:graphic>
          <a:graphicData uri="http://schemas.openxmlformats.org/drawingml/2006/table">
            <a:tbl>
              <a:tblPr firstRow="1" bandRow="1"/>
              <a:tblGrid>
                <a:gridCol w="263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나이에 따른 감퇴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/>
                        <a:t>나이와 무관하여 보존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6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/>
                        <a:t>자유회상</a:t>
                      </a:r>
                      <a:r>
                        <a:rPr lang="en-US" altLang="ko-KR" sz="1400" dirty="0"/>
                        <a:t>(free recall) </a:t>
                      </a:r>
                      <a:r>
                        <a:rPr lang="ko-KR" altLang="en-US" sz="1400" dirty="0"/>
                        <a:t>지연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 err="1" smtClean="0"/>
                        <a:t>마트가서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/>
                        <a:t>장보는데 </a:t>
                      </a:r>
                      <a:r>
                        <a:rPr lang="ko-KR" altLang="en-US" sz="1400" dirty="0" err="1" smtClean="0"/>
                        <a:t>무얼</a:t>
                      </a:r>
                      <a:r>
                        <a:rPr lang="ko-KR" altLang="en-US" sz="1400" baseline="0" dirty="0" err="1" smtClean="0"/>
                        <a:t>사는지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baseline="0" dirty="0"/>
                        <a:t>힌트가 없으면 잘 생각이 </a:t>
                      </a:r>
                      <a:r>
                        <a:rPr lang="ko-KR" altLang="en-US" sz="1400" baseline="0" dirty="0" err="1"/>
                        <a:t>안남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/>
                        <a:t>재인기억</a:t>
                      </a:r>
                      <a:r>
                        <a:rPr lang="en-US" altLang="ko-KR" sz="1400" dirty="0"/>
                        <a:t>(Recognition memory)  </a:t>
                      </a: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힌트를 주면 기억을 해냄</a:t>
                      </a:r>
                      <a:endParaRPr lang="en-US" altLang="ko-KR" sz="1400" dirty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내용에 대해 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아니오로</a:t>
                      </a:r>
                      <a:r>
                        <a:rPr lang="ko-KR" altLang="en-US" sz="1400" dirty="0"/>
                        <a:t> 대답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5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/>
                        <a:t>출처기억</a:t>
                      </a:r>
                      <a:r>
                        <a:rPr lang="en-US" altLang="ko-KR" sz="1400" dirty="0"/>
                        <a:t>(source memory) </a:t>
                      </a:r>
                    </a:p>
                    <a:p>
                      <a:pPr algn="l" latinLnBrk="1"/>
                      <a:r>
                        <a:rPr lang="en-US" altLang="ko-KR" sz="1400" baseline="0" dirty="0"/>
                        <a:t> - </a:t>
                      </a:r>
                      <a:r>
                        <a:rPr lang="ko-KR" altLang="en-US" sz="1400" baseline="0" dirty="0"/>
                        <a:t>어디서 배운 것인지 인지하는 능력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ko-KR" altLang="en-US" sz="1400" baseline="0" dirty="0"/>
                        <a:t>예</a:t>
                      </a:r>
                      <a:r>
                        <a:rPr lang="en-US" altLang="ko-KR" sz="1400" baseline="0" dirty="0"/>
                        <a:t>) </a:t>
                      </a:r>
                      <a:r>
                        <a:rPr lang="ko-KR" altLang="en-US" sz="1400" baseline="0" dirty="0"/>
                        <a:t>친구한테 </a:t>
                      </a:r>
                      <a:r>
                        <a:rPr lang="ko-KR" altLang="en-US" sz="1400" baseline="0" dirty="0" err="1"/>
                        <a:t>들은건지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신문이나 </a:t>
                      </a:r>
                      <a:r>
                        <a:rPr lang="en-US" altLang="ko-KR" sz="1400" baseline="0" dirty="0"/>
                        <a:t>TV </a:t>
                      </a:r>
                      <a:r>
                        <a:rPr lang="ko-KR" altLang="en-US" sz="1400" baseline="0" dirty="0"/>
                        <a:t>보고 배운 것인지 잊음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 err="1"/>
                        <a:t>시계열에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따른 기억</a:t>
                      </a:r>
                      <a:r>
                        <a:rPr lang="en-US" altLang="ko-KR" sz="1400" baseline="0" dirty="0"/>
                        <a:t>(temporal order memory)</a:t>
                      </a:r>
                    </a:p>
                    <a:p>
                      <a:pPr algn="l" latinLnBrk="1"/>
                      <a:r>
                        <a:rPr lang="ko-KR" altLang="en-US" sz="1400" baseline="0" dirty="0"/>
                        <a:t>예</a:t>
                      </a:r>
                      <a:r>
                        <a:rPr lang="en-US" altLang="ko-KR" sz="1400" baseline="0" dirty="0"/>
                        <a:t>) </a:t>
                      </a:r>
                      <a:r>
                        <a:rPr lang="ko-KR" altLang="en-US" sz="1400" baseline="0" dirty="0" err="1"/>
                        <a:t>토요일날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식사후에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마트갔음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5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/>
                        <a:t>전향적 기억</a:t>
                      </a:r>
                      <a:r>
                        <a:rPr lang="en-US" altLang="ko-KR" sz="1400" dirty="0"/>
                        <a:t>(prospective memory)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-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미래에 </a:t>
                      </a:r>
                      <a:r>
                        <a:rPr lang="ko-KR" altLang="en-US" sz="1400" baseline="0" dirty="0" err="1"/>
                        <a:t>해야할</a:t>
                      </a:r>
                      <a:r>
                        <a:rPr lang="ko-KR" altLang="en-US" sz="1400" baseline="0" dirty="0"/>
                        <a:t> 행동에 대한 기억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ko-KR" altLang="en-US" sz="1400" baseline="0" dirty="0"/>
                        <a:t>예</a:t>
                      </a:r>
                      <a:r>
                        <a:rPr lang="en-US" altLang="ko-KR" sz="1400" baseline="0" dirty="0"/>
                        <a:t>) </a:t>
                      </a:r>
                      <a:r>
                        <a:rPr lang="ko-KR" altLang="en-US" sz="1400" baseline="0" dirty="0" err="1"/>
                        <a:t>자기전에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약먹어야함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400" dirty="0"/>
                        <a:t>실행기억</a:t>
                      </a:r>
                      <a:r>
                        <a:rPr lang="en-US" altLang="ko-KR" sz="1400" dirty="0"/>
                        <a:t>(procedural</a:t>
                      </a:r>
                      <a:r>
                        <a:rPr lang="en-US" altLang="ko-KR" sz="1400" baseline="0" dirty="0"/>
                        <a:t> memory)</a:t>
                      </a:r>
                    </a:p>
                    <a:p>
                      <a:pPr algn="l" latinLnBrk="1"/>
                      <a:r>
                        <a:rPr lang="ko-KR" altLang="en-US" sz="1400" baseline="0" dirty="0"/>
                        <a:t>예</a:t>
                      </a:r>
                      <a:r>
                        <a:rPr lang="en-US" altLang="ko-KR" sz="1400" baseline="0" dirty="0"/>
                        <a:t>) </a:t>
                      </a:r>
                      <a:r>
                        <a:rPr lang="ko-KR" altLang="en-US" sz="1400" baseline="0" dirty="0"/>
                        <a:t>자전거 타기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A29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6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감별진단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109390" y="872250"/>
            <a:ext cx="9143924" cy="40066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800" b="1" dirty="0"/>
              <a:t>Delirium (</a:t>
            </a:r>
            <a:r>
              <a:rPr lang="ko-KR" altLang="en-US" sz="1800" b="1" dirty="0" err="1"/>
              <a:t>섬망</a:t>
            </a:r>
            <a:r>
              <a:rPr lang="en-US" altLang="ko-KR" sz="1800" b="1" dirty="0"/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흔하고 심한 </a:t>
            </a:r>
            <a:r>
              <a:rPr lang="ko-KR" altLang="en-US" sz="1600" b="1" dirty="0" err="1">
                <a:solidFill>
                  <a:srgbClr val="FF0000"/>
                </a:solidFill>
              </a:rPr>
              <a:t>급성기</a:t>
            </a:r>
            <a:r>
              <a:rPr lang="ko-KR" altLang="en-US" sz="1600" b="1" dirty="0"/>
              <a:t> 신경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정신과적 증후군</a:t>
            </a:r>
            <a:endParaRPr lang="en-US" altLang="ko-KR" sz="1600" b="1" dirty="0"/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주의집중저하</a:t>
            </a:r>
            <a:r>
              <a:rPr lang="en-US" altLang="ko-KR" sz="1400" b="1" dirty="0"/>
              <a:t>(inattention)</a:t>
            </a:r>
            <a:r>
              <a:rPr lang="ko-KR" altLang="en-US" sz="1600" b="1" dirty="0"/>
              <a:t>와 전반적인 인지기능 손상이 나타남</a:t>
            </a:r>
            <a:r>
              <a:rPr lang="en-US" altLang="ko-KR" sz="1400" b="1" dirty="0"/>
              <a:t>(global cognitive dysfunction)</a:t>
            </a:r>
            <a:endParaRPr lang="en-US" altLang="ko-KR" sz="1200" b="1" dirty="0"/>
          </a:p>
          <a:p>
            <a:pPr>
              <a:lnSpc>
                <a:spcPct val="170000"/>
              </a:lnSpc>
            </a:pPr>
            <a:endParaRPr lang="en-US" altLang="ko-KR" sz="1200" b="1" dirty="0" smtClean="0"/>
          </a:p>
          <a:p>
            <a:pPr>
              <a:lnSpc>
                <a:spcPct val="170000"/>
              </a:lnSpc>
            </a:pPr>
            <a:r>
              <a:rPr lang="en-US" altLang="ko-KR" sz="1800" b="1" dirty="0" smtClean="0"/>
              <a:t>Benign </a:t>
            </a:r>
            <a:r>
              <a:rPr lang="en-US" altLang="ko-KR" sz="1800" b="1" dirty="0"/>
              <a:t>senescent forgetfulness (</a:t>
            </a:r>
            <a:r>
              <a:rPr lang="ko-KR" altLang="en-US" sz="1800" b="1" dirty="0"/>
              <a:t>양성 건망증</a:t>
            </a:r>
            <a:r>
              <a:rPr lang="en-US" altLang="ko-KR" sz="1800" b="1" dirty="0"/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정상 기억력 저하 상태임</a:t>
            </a:r>
            <a:endParaRPr lang="en-US" altLang="ko-KR" sz="1600" b="1" dirty="0"/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매우 약한 정도의 기억력 저하를 호소하나 다른 증상 없음</a:t>
            </a:r>
            <a:endParaRPr lang="en-US" altLang="ko-KR" sz="1600" b="1" dirty="0"/>
          </a:p>
          <a:p>
            <a:pPr>
              <a:lnSpc>
                <a:spcPct val="170000"/>
              </a:lnSpc>
            </a:pPr>
            <a:endParaRPr lang="en-US" altLang="ko-KR" sz="1200" b="1" dirty="0" smtClean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 smtClean="0">
                <a:solidFill>
                  <a:srgbClr val="FF0000"/>
                </a:solidFill>
              </a:rPr>
              <a:t>Mild </a:t>
            </a:r>
            <a:r>
              <a:rPr lang="en-US" altLang="ko-KR" sz="1800" b="1" dirty="0">
                <a:solidFill>
                  <a:srgbClr val="FF0000"/>
                </a:solidFill>
              </a:rPr>
              <a:t>cognitive impairment (</a:t>
            </a:r>
            <a:r>
              <a:rPr lang="ko-KR" altLang="en-US" sz="1800" b="1" dirty="0">
                <a:solidFill>
                  <a:srgbClr val="FF0000"/>
                </a:solidFill>
              </a:rPr>
              <a:t>경도인지장애</a:t>
            </a:r>
            <a:r>
              <a:rPr lang="en-US" altLang="ko-KR" sz="1800" b="1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양성 질환이 아님</a:t>
            </a:r>
            <a:endParaRPr lang="en-US" altLang="ko-KR" sz="1600" b="1" dirty="0"/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해마다 </a:t>
            </a:r>
            <a:r>
              <a:rPr lang="en-US" altLang="ko-KR" sz="1600" b="1" dirty="0"/>
              <a:t>10-15%</a:t>
            </a:r>
            <a:r>
              <a:rPr lang="ko-KR" altLang="en-US" sz="1600" b="1" dirty="0"/>
              <a:t>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치매로 진행</a:t>
            </a:r>
            <a:r>
              <a:rPr lang="en-US" altLang="ko-KR" sz="1600" b="1" dirty="0"/>
              <a:t> (</a:t>
            </a:r>
            <a:r>
              <a:rPr lang="ko-KR" altLang="en-US" sz="1600" b="1" dirty="0"/>
              <a:t>정상 노인에서는 단 </a:t>
            </a:r>
            <a:r>
              <a:rPr lang="en-US" altLang="ko-KR" sz="1600" b="1" dirty="0"/>
              <a:t>1-2%</a:t>
            </a:r>
            <a:r>
              <a:rPr lang="ko-KR" altLang="en-US" sz="1600" b="1" dirty="0"/>
              <a:t>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치매로 진행</a:t>
            </a:r>
            <a:endParaRPr lang="en-US" altLang="ko-KR" sz="1600" b="1" dirty="0"/>
          </a:p>
          <a:p>
            <a:pPr lvl="1">
              <a:lnSpc>
                <a:spcPct val="170000"/>
              </a:lnSpc>
            </a:pPr>
            <a:r>
              <a:rPr lang="ko-KR" altLang="en-US" sz="1600" b="1" dirty="0"/>
              <a:t>나이에 비해 표준편차 </a:t>
            </a:r>
            <a:r>
              <a:rPr lang="en-US" altLang="ko-KR" sz="1600" b="1" dirty="0"/>
              <a:t>1.5 </a:t>
            </a:r>
            <a:r>
              <a:rPr lang="ko-KR" altLang="en-US" sz="1600" b="1" dirty="0"/>
              <a:t>이하</a:t>
            </a:r>
          </a:p>
        </p:txBody>
      </p:sp>
    </p:spTree>
    <p:extLst>
      <p:ext uri="{BB962C8B-B14F-4D97-AF65-F5344CB8AC3E}">
        <p14:creationId xmlns:p14="http://schemas.microsoft.com/office/powerpoint/2010/main" val="7540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치매스펙트럼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11429" t="26906" r="26803" b="14413"/>
          <a:stretch>
            <a:fillRect/>
          </a:stretch>
        </p:blipFill>
        <p:spPr bwMode="auto">
          <a:xfrm>
            <a:off x="684362" y="1350515"/>
            <a:ext cx="7971713" cy="473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4321274" y="641749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100" i="1" dirty="0" err="1"/>
              <a:t>Ther</a:t>
            </a:r>
            <a:r>
              <a:rPr lang="en-US" altLang="ko-KR" sz="1100" i="1" dirty="0"/>
              <a:t> Adv Chronic </a:t>
            </a:r>
            <a:r>
              <a:rPr lang="en-US" altLang="ko-KR" sz="1100" i="1" dirty="0" err="1"/>
              <a:t>Dis</a:t>
            </a:r>
            <a:r>
              <a:rPr lang="en-US" altLang="ko-KR" sz="1100" i="1" dirty="0"/>
              <a:t> </a:t>
            </a:r>
            <a:r>
              <a:rPr lang="en-US" altLang="ko-KR" sz="1100" dirty="0"/>
              <a:t>2017;8(8-9): 121-136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681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hanmi_basic">
  <a:themeElements>
    <a:clrScheme name="hanmi color">
      <a:dk1>
        <a:sysClr val="windowText" lastClr="000000"/>
      </a:dk1>
      <a:lt1>
        <a:sysClr val="window" lastClr="FFFFFF"/>
      </a:lt1>
      <a:dk2>
        <a:srgbClr val="EE3124"/>
      </a:dk2>
      <a:lt2>
        <a:srgbClr val="00ADEE"/>
      </a:lt2>
      <a:accent1>
        <a:srgbClr val="8CD2F4"/>
      </a:accent1>
      <a:accent2>
        <a:srgbClr val="32425B"/>
      </a:accent2>
      <a:accent3>
        <a:srgbClr val="644BC1"/>
      </a:accent3>
      <a:accent4>
        <a:srgbClr val="B854B8"/>
      </a:accent4>
      <a:accent5>
        <a:srgbClr val="4DC547"/>
      </a:accent5>
      <a:accent6>
        <a:srgbClr val="FA9706"/>
      </a:accent6>
      <a:hlink>
        <a:srgbClr val="00ADEE"/>
      </a:hlink>
      <a:folHlink>
        <a:srgbClr val="EE312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5155</Words>
  <Application>Microsoft Office PowerPoint</Application>
  <PresentationFormat>사용자 지정</PresentationFormat>
  <Paragraphs>790</Paragraphs>
  <Slides>59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59</vt:i4>
      </vt:variant>
    </vt:vector>
  </HeadingPairs>
  <TitlesOfParts>
    <vt:vector size="79" baseType="lpstr">
      <vt:lpstr>Aharoni</vt:lpstr>
      <vt:lpstr>Helvetica Neue</vt:lpstr>
      <vt:lpstr>HY견고딕</vt:lpstr>
      <vt:lpstr>HY헤드라인M</vt:lpstr>
      <vt:lpstr>굴림</vt:lpstr>
      <vt:lpstr>맑은 고딕</vt:lpstr>
      <vt:lpstr>바탕</vt:lpstr>
      <vt:lpstr>-윤고딕120</vt:lpstr>
      <vt:lpstr>-윤고딕310</vt:lpstr>
      <vt:lpstr>Arial</vt:lpstr>
      <vt:lpstr>Times New Roman</vt:lpstr>
      <vt:lpstr>Verdana</vt:lpstr>
      <vt:lpstr>Webdings</vt:lpstr>
      <vt:lpstr>Wingdings</vt:lpstr>
      <vt:lpstr>hanmi_basic</vt:lpstr>
      <vt:lpstr>5_hanmi_basic</vt:lpstr>
      <vt:lpstr>1_hanmi_basic</vt:lpstr>
      <vt:lpstr>2_hanmi_basic</vt:lpstr>
      <vt:lpstr>3_hanmi_basic</vt:lpstr>
      <vt:lpstr>4_hanmi_basic</vt:lpstr>
      <vt:lpstr>Management of  Cognitive impairment</vt:lpstr>
      <vt:lpstr>대한민국 ‘고령 사회’</vt:lpstr>
      <vt:lpstr>고령화에 따른 치매 환자 증가</vt:lpstr>
      <vt:lpstr>치매의 진단기준(DSM-IV)</vt:lpstr>
      <vt:lpstr>DSM-5 criteria for 주요신경인지장애(major neurocognitive disorder)</vt:lpstr>
      <vt:lpstr>빈도에 따른 치매 종류</vt:lpstr>
      <vt:lpstr>노화</vt:lpstr>
      <vt:lpstr>감별진단</vt:lpstr>
      <vt:lpstr>치매스펙트럼</vt:lpstr>
      <vt:lpstr>치매스펙트럼</vt:lpstr>
      <vt:lpstr>알츠하이머병(Alzheimer disease)</vt:lpstr>
      <vt:lpstr>알츠하이머병(Alzheimer disease)</vt:lpstr>
      <vt:lpstr>알츠하이머 치매의 위험인자</vt:lpstr>
      <vt:lpstr>경도인지장애(Mild cognitive impairment)</vt:lpstr>
      <vt:lpstr>경도인지장애(Mild cognitive impairment)</vt:lpstr>
      <vt:lpstr>경도인지장애 정의</vt:lpstr>
      <vt:lpstr>경도인지장애의 위험인자</vt:lpstr>
      <vt:lpstr>경도인지장애의 임상증상</vt:lpstr>
      <vt:lpstr>경도인지장애의 진단</vt:lpstr>
      <vt:lpstr>경도인지장애의 예후</vt:lpstr>
      <vt:lpstr>경도인지장애의 예후</vt:lpstr>
      <vt:lpstr>경도인지장애별 예후</vt:lpstr>
      <vt:lpstr>경도인지장애별 예후의 차이</vt:lpstr>
      <vt:lpstr>경도인지장애별 예후의 차이</vt:lpstr>
      <vt:lpstr>Subtypes of MCI</vt:lpstr>
      <vt:lpstr>경도인지장애 치료 옵션</vt:lpstr>
      <vt:lpstr>뇌졸중 후 인지기능 저하</vt:lpstr>
      <vt:lpstr>뇌졸중과 인지기능</vt:lpstr>
      <vt:lpstr>뇌졸중과 인지기능</vt:lpstr>
      <vt:lpstr>혈관성치매(Vascular dementia)</vt:lpstr>
      <vt:lpstr>혈관성치매(Vascular dementia)</vt:lpstr>
      <vt:lpstr>혈관성치매(Vascular dementia)</vt:lpstr>
      <vt:lpstr>백질 고강도 신호 (WMHs) 와 치매의 관계</vt:lpstr>
      <vt:lpstr>혈관성치매(Vascular dementia)</vt:lpstr>
      <vt:lpstr>치매, 인지기능검사 - MMSE</vt:lpstr>
      <vt:lpstr>치매, 인지기능검사 - GDS</vt:lpstr>
      <vt:lpstr>치매, 인지기능검사 - CDR</vt:lpstr>
      <vt:lpstr>일차의료 현장에서 치매의 치료</vt:lpstr>
      <vt:lpstr>치매 약제</vt:lpstr>
      <vt:lpstr>국내외 치매치료 약제 개발 현황</vt:lpstr>
      <vt:lpstr>국내외 치매치료 약제 개발 현황</vt:lpstr>
      <vt:lpstr>카니틸 vs 다른 약제와 비교 </vt:lpstr>
      <vt:lpstr>뇌기능개선제</vt:lpstr>
      <vt:lpstr>카니틸 제품정보</vt:lpstr>
      <vt:lpstr>Acetyl L-Carnitine : Acetyl기 + L-carnitine</vt:lpstr>
      <vt:lpstr>Acetyl L-Carnitine</vt:lpstr>
      <vt:lpstr>Acetyl L-Carnitine</vt:lpstr>
      <vt:lpstr>Acetyl L-Carnitine</vt:lpstr>
      <vt:lpstr>Acetyl L-Carnitine</vt:lpstr>
      <vt:lpstr>카니틸 4상 임상, TREASURE Study</vt:lpstr>
      <vt:lpstr>TREASURE Study, AAIC 2019에서 공개 </vt:lpstr>
      <vt:lpstr>카니틸 4상 임상 결과, TREASURE Study</vt:lpstr>
      <vt:lpstr>카니틸 4상 임상 결과, TREASURE Study</vt:lpstr>
      <vt:lpstr>TREASURE Study : Adverse events</vt:lpstr>
      <vt:lpstr>Conclusions</vt:lpstr>
      <vt:lpstr>Conclusions</vt:lpstr>
      <vt:lpstr>카니틸 허가사항 변경</vt:lpstr>
      <vt:lpstr>카니틸 처방 가이드 : I6-- 코드는 필수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353</cp:revision>
  <cp:lastPrinted>2021-05-27T04:34:28Z</cp:lastPrinted>
  <dcterms:created xsi:type="dcterms:W3CDTF">2015-04-27T01:27:16Z</dcterms:created>
  <dcterms:modified xsi:type="dcterms:W3CDTF">2021-05-27T04:34:36Z</dcterms:modified>
</cp:coreProperties>
</file>